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  <p:sldMasterId id="2147483660" r:id="rId3"/>
  </p:sldMasterIdLst>
  <p:notesMasterIdLst>
    <p:notesMasterId r:id="rId30"/>
  </p:notesMasterIdLst>
  <p:sldIdLst>
    <p:sldId id="303" r:id="rId4"/>
    <p:sldId id="324" r:id="rId5"/>
    <p:sldId id="1261" r:id="rId6"/>
    <p:sldId id="1262" r:id="rId7"/>
    <p:sldId id="1271" r:id="rId8"/>
    <p:sldId id="1270" r:id="rId9"/>
    <p:sldId id="328" r:id="rId10"/>
    <p:sldId id="329" r:id="rId11"/>
    <p:sldId id="330" r:id="rId12"/>
    <p:sldId id="1269" r:id="rId13"/>
    <p:sldId id="1251" r:id="rId14"/>
    <p:sldId id="334" r:id="rId15"/>
    <p:sldId id="496" r:id="rId16"/>
    <p:sldId id="512" r:id="rId17"/>
    <p:sldId id="514" r:id="rId18"/>
    <p:sldId id="513" r:id="rId19"/>
    <p:sldId id="505" r:id="rId20"/>
    <p:sldId id="515" r:id="rId21"/>
    <p:sldId id="516" r:id="rId22"/>
    <p:sldId id="517" r:id="rId23"/>
    <p:sldId id="518" r:id="rId24"/>
    <p:sldId id="506" r:id="rId25"/>
    <p:sldId id="519" r:id="rId26"/>
    <p:sldId id="521" r:id="rId27"/>
    <p:sldId id="500" r:id="rId28"/>
    <p:sldId id="50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lika Mitra" initials="TM" lastIdx="1" clrIdx="0">
    <p:extLst>
      <p:ext uri="{19B8F6BF-5375-455C-9EA6-DF929625EA0E}">
        <p15:presenceInfo xmlns:p15="http://schemas.microsoft.com/office/powerpoint/2012/main" userId="S::dcstm@nus.edu.sg::202af220-9010-4485-8850-339cdf3d10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93"/>
    <a:srgbClr val="FF30BB"/>
    <a:srgbClr val="FF3591"/>
    <a:srgbClr val="CC00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0" autoAdjust="0"/>
    <p:restoredTop sz="95680" autoAdjust="0"/>
  </p:normalViewPr>
  <p:slideViewPr>
    <p:cSldViewPr snapToGrid="0" snapToObjects="1">
      <p:cViewPr varScale="1">
        <p:scale>
          <a:sx n="103" d="100"/>
          <a:sy n="103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an Do" userId="88480289_tp_dropbox" providerId="OAuth2" clId="{FA87775C-6CF1-2842-B8A2-2C5F19B9D0C7}"/>
    <pc:docChg chg="addSld modSld">
      <pc:chgData name="Tuan Do" userId="88480289_tp_dropbox" providerId="OAuth2" clId="{FA87775C-6CF1-2842-B8A2-2C5F19B9D0C7}" dt="2020-05-17T17:28:28.702" v="2" actId="1076"/>
      <pc:docMkLst>
        <pc:docMk/>
      </pc:docMkLst>
      <pc:sldChg chg="modSp">
        <pc:chgData name="Tuan Do" userId="88480289_tp_dropbox" providerId="OAuth2" clId="{FA87775C-6CF1-2842-B8A2-2C5F19B9D0C7}" dt="2020-05-17T17:28:28.702" v="2" actId="1076"/>
        <pc:sldMkLst>
          <pc:docMk/>
          <pc:sldMk cId="4273782128" sldId="282"/>
        </pc:sldMkLst>
        <pc:spChg chg="mod">
          <ac:chgData name="Tuan Do" userId="88480289_tp_dropbox" providerId="OAuth2" clId="{FA87775C-6CF1-2842-B8A2-2C5F19B9D0C7}" dt="2020-05-17T17:28:28.702" v="2" actId="1076"/>
          <ac:spMkLst>
            <pc:docMk/>
            <pc:sldMk cId="4273782128" sldId="282"/>
            <ac:spMk id="38" creationId="{43C54ACA-84A9-476E-B313-234AB53C91FB}"/>
          </ac:spMkLst>
        </pc:spChg>
        <pc:picChg chg="mod">
          <ac:chgData name="Tuan Do" userId="88480289_tp_dropbox" providerId="OAuth2" clId="{FA87775C-6CF1-2842-B8A2-2C5F19B9D0C7}" dt="2020-05-17T17:28:26.920" v="1" actId="1076"/>
          <ac:picMkLst>
            <pc:docMk/>
            <pc:sldMk cId="4273782128" sldId="282"/>
            <ac:picMk id="6" creationId="{C28EDB8E-947D-482B-822B-A46A528C9C4A}"/>
          </ac:picMkLst>
        </pc:picChg>
      </pc:sldChg>
      <pc:sldChg chg="new">
        <pc:chgData name="Tuan Do" userId="88480289_tp_dropbox" providerId="OAuth2" clId="{FA87775C-6CF1-2842-B8A2-2C5F19B9D0C7}" dt="2020-05-17T17:25:38.885" v="0" actId="680"/>
        <pc:sldMkLst>
          <pc:docMk/>
          <pc:sldMk cId="2500095467" sldId="28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at\Dropbox\NRF-CRP\Benchmarking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7826597505064"/>
          <c:y val="5.4649694407426126E-2"/>
          <c:w val="0.80692035302709686"/>
          <c:h val="0.7952292633610588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TOPS/W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rgbClr val="92D050"/>
                </a:solidFill>
              </a:ln>
              <a:effectLst/>
            </c:spPr>
          </c:marker>
          <c:dPt>
            <c:idx val="2"/>
            <c:marker>
              <c:symbol val="x"/>
              <c:size val="8"/>
              <c:spPr>
                <a:solidFill>
                  <a:srgbClr val="3333CC"/>
                </a:solidFill>
                <a:ln w="9525">
                  <a:solidFill>
                    <a:srgbClr val="3333CC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B7E-7E45-80E6-BDF033A69885}"/>
              </c:ext>
            </c:extLst>
          </c:dPt>
          <c:dPt>
            <c:idx val="4"/>
            <c:marker>
              <c:symbol val="triangle"/>
              <c:size val="8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B7E-7E45-80E6-BDF033A69885}"/>
              </c:ext>
            </c:extLst>
          </c:dPt>
          <c:dPt>
            <c:idx val="5"/>
            <c:marker>
              <c:symbol val="triangle"/>
              <c:size val="8"/>
              <c:spPr>
                <a:solidFill>
                  <a:srgbClr val="7030A0"/>
                </a:solidFill>
                <a:ln w="9525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BB7E-7E45-80E6-BDF033A69885}"/>
              </c:ext>
            </c:extLst>
          </c:dPt>
          <c:dPt>
            <c:idx val="12"/>
            <c:marker>
              <c:symbol val="diamond"/>
              <c:size val="10"/>
              <c:spPr>
                <a:solidFill>
                  <a:srgbClr val="3333CC"/>
                </a:solidFill>
                <a:ln w="9525">
                  <a:solidFill>
                    <a:srgbClr val="3333CC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BB7E-7E45-80E6-BDF033A69885}"/>
              </c:ext>
            </c:extLst>
          </c:dPt>
          <c:xVal>
            <c:numRef>
              <c:f>Sheet1!$B$3:$N$3</c:f>
              <c:numCache>
                <c:formatCode>General</c:formatCode>
                <c:ptCount val="13"/>
                <c:pt idx="0">
                  <c:v>2016</c:v>
                </c:pt>
                <c:pt idx="1">
                  <c:v>2020</c:v>
                </c:pt>
                <c:pt idx="2">
                  <c:v>2019</c:v>
                </c:pt>
                <c:pt idx="3">
                  <c:v>2017</c:v>
                </c:pt>
                <c:pt idx="4">
                  <c:v>2017</c:v>
                </c:pt>
                <c:pt idx="5">
                  <c:v>2017</c:v>
                </c:pt>
                <c:pt idx="6">
                  <c:v>2019</c:v>
                </c:pt>
                <c:pt idx="7">
                  <c:v>2017</c:v>
                </c:pt>
                <c:pt idx="8">
                  <c:v>2018</c:v>
                </c:pt>
                <c:pt idx="9">
                  <c:v>2020</c:v>
                </c:pt>
                <c:pt idx="10">
                  <c:v>2018</c:v>
                </c:pt>
                <c:pt idx="11">
                  <c:v>2019</c:v>
                </c:pt>
                <c:pt idx="12">
                  <c:v>2025</c:v>
                </c:pt>
              </c:numCache>
            </c:numRef>
          </c:xVal>
          <c:yVal>
            <c:numRef>
              <c:f>Sheet1!$B$4:$N$4</c:f>
              <c:numCache>
                <c:formatCode>General</c:formatCode>
                <c:ptCount val="13"/>
                <c:pt idx="0">
                  <c:v>0.122</c:v>
                </c:pt>
                <c:pt idx="1">
                  <c:v>1.2</c:v>
                </c:pt>
                <c:pt idx="2">
                  <c:v>0.1</c:v>
                </c:pt>
                <c:pt idx="3">
                  <c:v>0.374</c:v>
                </c:pt>
                <c:pt idx="4">
                  <c:v>2.5999999999999999E-3</c:v>
                </c:pt>
                <c:pt idx="5">
                  <c:v>2.5000000000000001E-2</c:v>
                </c:pt>
                <c:pt idx="6">
                  <c:v>0.83</c:v>
                </c:pt>
                <c:pt idx="7">
                  <c:v>5.5E-2</c:v>
                </c:pt>
                <c:pt idx="8">
                  <c:v>0.5</c:v>
                </c:pt>
                <c:pt idx="9">
                  <c:v>0.33</c:v>
                </c:pt>
                <c:pt idx="10">
                  <c:v>0.4</c:v>
                </c:pt>
                <c:pt idx="11">
                  <c:v>0.39</c:v>
                </c:pt>
                <c:pt idx="12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B7E-7E45-80E6-BDF033A69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053264"/>
        <c:axId val="491051624"/>
      </c:scatterChart>
      <c:valAx>
        <c:axId val="491053264"/>
        <c:scaling>
          <c:orientation val="minMax"/>
          <c:max val="2026"/>
          <c:min val="201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051624"/>
        <c:crossesAt val="1.0000000000000002E-3"/>
        <c:crossBetween val="midCat"/>
        <c:majorUnit val="2"/>
      </c:valAx>
      <c:valAx>
        <c:axId val="49105162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1053264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7A734B-30E2-9D46-A252-E1ADE99C3351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79CB75-17E3-7644-9460-3883E3314D2E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baseline="0" dirty="0">
              <a:latin typeface="Bookman Old Style" panose="02050604050505020204" pitchFamily="18" charset="0"/>
            </a:rPr>
            <a:t>Embrace Parallelism</a:t>
          </a:r>
        </a:p>
      </dgm:t>
    </dgm:pt>
    <dgm:pt modelId="{C9BC1060-D475-4944-AC01-17FC367AAF93}" type="parTrans" cxnId="{FD45B9C3-51AA-8D46-B787-9D2750DCD6B5}">
      <dgm:prSet/>
      <dgm:spPr/>
      <dgm:t>
        <a:bodyPr/>
        <a:lstStyle/>
        <a:p>
          <a:endParaRPr lang="en-US"/>
        </a:p>
      </dgm:t>
    </dgm:pt>
    <dgm:pt modelId="{EFF9E026-3555-5242-93B6-C2B062FF88E7}" type="sibTrans" cxnId="{FD45B9C3-51AA-8D46-B787-9D2750DCD6B5}">
      <dgm:prSet/>
      <dgm:spPr/>
      <dgm:t>
        <a:bodyPr/>
        <a:lstStyle/>
        <a:p>
          <a:endParaRPr lang="en-US"/>
        </a:p>
      </dgm:t>
    </dgm:pt>
    <dgm:pt modelId="{DFE09DD7-2A67-1946-A68A-9C01B3A16EE8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baseline="0" dirty="0">
              <a:latin typeface="Bookman Old Style" panose="02050604050505020204" pitchFamily="18" charset="0"/>
            </a:rPr>
            <a:t>Simple Hardware</a:t>
          </a:r>
        </a:p>
      </dgm:t>
    </dgm:pt>
    <dgm:pt modelId="{E1EA4E27-B7BD-4B4E-9C76-1C9EBBFFC8C2}" type="parTrans" cxnId="{CACE6A61-3714-EB45-BE00-FB59956A4DE6}">
      <dgm:prSet/>
      <dgm:spPr/>
      <dgm:t>
        <a:bodyPr/>
        <a:lstStyle/>
        <a:p>
          <a:endParaRPr lang="en-US"/>
        </a:p>
      </dgm:t>
    </dgm:pt>
    <dgm:pt modelId="{E50EC01E-8A4C-BA42-89D7-6D2D9D6B9107}" type="sibTrans" cxnId="{CACE6A61-3714-EB45-BE00-FB59956A4DE6}">
      <dgm:prSet/>
      <dgm:spPr/>
      <dgm:t>
        <a:bodyPr/>
        <a:lstStyle/>
        <a:p>
          <a:endParaRPr lang="en-US"/>
        </a:p>
      </dgm:t>
    </dgm:pt>
    <dgm:pt modelId="{B6DD7611-A43B-B447-A317-D6D5CC1EAFED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baseline="0" dirty="0">
              <a:latin typeface="Bookman Old Style" panose="02050604050505020204" pitchFamily="18" charset="0"/>
            </a:rPr>
            <a:t>Expose to Software</a:t>
          </a:r>
        </a:p>
      </dgm:t>
    </dgm:pt>
    <dgm:pt modelId="{8E597F66-7235-8749-A114-5808492DC748}" type="parTrans" cxnId="{4E90E6C1-C40B-BA43-8E0C-6627441BF2C6}">
      <dgm:prSet/>
      <dgm:spPr/>
      <dgm:t>
        <a:bodyPr/>
        <a:lstStyle/>
        <a:p>
          <a:endParaRPr lang="en-US"/>
        </a:p>
      </dgm:t>
    </dgm:pt>
    <dgm:pt modelId="{98BF83BE-DEAF-CC46-A6C3-D32F4DC12066}" type="sibTrans" cxnId="{4E90E6C1-C40B-BA43-8E0C-6627441BF2C6}">
      <dgm:prSet/>
      <dgm:spPr/>
      <dgm:t>
        <a:bodyPr/>
        <a:lstStyle/>
        <a:p>
          <a:endParaRPr lang="en-US"/>
        </a:p>
      </dgm:t>
    </dgm:pt>
    <dgm:pt modelId="{775925A1-52F7-8C41-96E3-E04D7D7543E8}" type="pres">
      <dgm:prSet presAssocID="{C27A734B-30E2-9D46-A252-E1ADE99C3351}" presName="linearFlow" presStyleCnt="0">
        <dgm:presLayoutVars>
          <dgm:dir/>
          <dgm:resizeHandles val="exact"/>
        </dgm:presLayoutVars>
      </dgm:prSet>
      <dgm:spPr/>
    </dgm:pt>
    <dgm:pt modelId="{06E73BC5-E9ED-9A45-9690-CAB08D120F2B}" type="pres">
      <dgm:prSet presAssocID="{DA79CB75-17E3-7644-9460-3883E3314D2E}" presName="composite" presStyleCnt="0"/>
      <dgm:spPr/>
    </dgm:pt>
    <dgm:pt modelId="{1BA0D2F5-5C94-B345-ACF6-6A1DEDAD8612}" type="pres">
      <dgm:prSet presAssocID="{DA79CB75-17E3-7644-9460-3883E3314D2E}" presName="imgShp" presStyleLbl="fgImgPlace1" presStyleIdx="0" presStyleCnt="3"/>
      <dgm:spPr/>
    </dgm:pt>
    <dgm:pt modelId="{6A640020-A112-D748-B064-D0283C3EFCA3}" type="pres">
      <dgm:prSet presAssocID="{DA79CB75-17E3-7644-9460-3883E3314D2E}" presName="txShp" presStyleLbl="node1" presStyleIdx="0" presStyleCnt="3" custScaleX="101935">
        <dgm:presLayoutVars>
          <dgm:bulletEnabled val="1"/>
        </dgm:presLayoutVars>
      </dgm:prSet>
      <dgm:spPr/>
    </dgm:pt>
    <dgm:pt modelId="{BA048F90-6151-BF4F-8B9F-0B188BE27EF3}" type="pres">
      <dgm:prSet presAssocID="{EFF9E026-3555-5242-93B6-C2B062FF88E7}" presName="spacing" presStyleCnt="0"/>
      <dgm:spPr/>
    </dgm:pt>
    <dgm:pt modelId="{74A1E48F-554C-3E47-B656-BCD0CCCB2907}" type="pres">
      <dgm:prSet presAssocID="{DFE09DD7-2A67-1946-A68A-9C01B3A16EE8}" presName="composite" presStyleCnt="0"/>
      <dgm:spPr/>
    </dgm:pt>
    <dgm:pt modelId="{B707F864-A444-AC4B-BFD7-F00DEFD74746}" type="pres">
      <dgm:prSet presAssocID="{DFE09DD7-2A67-1946-A68A-9C01B3A16EE8}" presName="imgShp" presStyleLbl="fgImgPlace1" presStyleIdx="1" presStyleCnt="3"/>
      <dgm:spPr/>
    </dgm:pt>
    <dgm:pt modelId="{5DCC81ED-C20D-F444-BC4F-80BCA42B83AC}" type="pres">
      <dgm:prSet presAssocID="{DFE09DD7-2A67-1946-A68A-9C01B3A16EE8}" presName="txShp" presStyleLbl="node1" presStyleIdx="1" presStyleCnt="3" custScaleX="104711">
        <dgm:presLayoutVars>
          <dgm:bulletEnabled val="1"/>
        </dgm:presLayoutVars>
      </dgm:prSet>
      <dgm:spPr/>
    </dgm:pt>
    <dgm:pt modelId="{2790AC67-D501-124D-8AFA-038D9FF19CC5}" type="pres">
      <dgm:prSet presAssocID="{E50EC01E-8A4C-BA42-89D7-6D2D9D6B9107}" presName="spacing" presStyleCnt="0"/>
      <dgm:spPr/>
    </dgm:pt>
    <dgm:pt modelId="{FE916A18-0F35-8B4A-A76F-9B131602137F}" type="pres">
      <dgm:prSet presAssocID="{B6DD7611-A43B-B447-A317-D6D5CC1EAFED}" presName="composite" presStyleCnt="0"/>
      <dgm:spPr/>
    </dgm:pt>
    <dgm:pt modelId="{CD62997B-ED81-E643-B3DE-1139B9CE119C}" type="pres">
      <dgm:prSet presAssocID="{B6DD7611-A43B-B447-A317-D6D5CC1EAFED}" presName="imgShp" presStyleLbl="fgImgPlace1" presStyleIdx="2" presStyleCnt="3"/>
      <dgm:spPr/>
    </dgm:pt>
    <dgm:pt modelId="{2150FA03-991F-1641-AB46-6B6BDCC6EA38}" type="pres">
      <dgm:prSet presAssocID="{B6DD7611-A43B-B447-A317-D6D5CC1EAFED}" presName="txShp" presStyleLbl="node1" presStyleIdx="2" presStyleCnt="3" custScaleX="104391">
        <dgm:presLayoutVars>
          <dgm:bulletEnabled val="1"/>
        </dgm:presLayoutVars>
      </dgm:prSet>
      <dgm:spPr/>
    </dgm:pt>
  </dgm:ptLst>
  <dgm:cxnLst>
    <dgm:cxn modelId="{CACE6A61-3714-EB45-BE00-FB59956A4DE6}" srcId="{C27A734B-30E2-9D46-A252-E1ADE99C3351}" destId="{DFE09DD7-2A67-1946-A68A-9C01B3A16EE8}" srcOrd="1" destOrd="0" parTransId="{E1EA4E27-B7BD-4B4E-9C76-1C9EBBFFC8C2}" sibTransId="{E50EC01E-8A4C-BA42-89D7-6D2D9D6B9107}"/>
    <dgm:cxn modelId="{062C6A78-A065-884F-B6D6-B0462C8BFDB7}" type="presOf" srcId="{B6DD7611-A43B-B447-A317-D6D5CC1EAFED}" destId="{2150FA03-991F-1641-AB46-6B6BDCC6EA38}" srcOrd="0" destOrd="0" presId="urn:microsoft.com/office/officeart/2005/8/layout/vList3"/>
    <dgm:cxn modelId="{DAAE0786-0D92-F345-8076-F8A1B5EE9020}" type="presOf" srcId="{C27A734B-30E2-9D46-A252-E1ADE99C3351}" destId="{775925A1-52F7-8C41-96E3-E04D7D7543E8}" srcOrd="0" destOrd="0" presId="urn:microsoft.com/office/officeart/2005/8/layout/vList3"/>
    <dgm:cxn modelId="{23C6D48E-6F9B-6542-A571-B5D892C75EAE}" type="presOf" srcId="{DA79CB75-17E3-7644-9460-3883E3314D2E}" destId="{6A640020-A112-D748-B064-D0283C3EFCA3}" srcOrd="0" destOrd="0" presId="urn:microsoft.com/office/officeart/2005/8/layout/vList3"/>
    <dgm:cxn modelId="{4E1DC6B0-4A7E-F342-9660-3ED30D73C168}" type="presOf" srcId="{DFE09DD7-2A67-1946-A68A-9C01B3A16EE8}" destId="{5DCC81ED-C20D-F444-BC4F-80BCA42B83AC}" srcOrd="0" destOrd="0" presId="urn:microsoft.com/office/officeart/2005/8/layout/vList3"/>
    <dgm:cxn modelId="{4E90E6C1-C40B-BA43-8E0C-6627441BF2C6}" srcId="{C27A734B-30E2-9D46-A252-E1ADE99C3351}" destId="{B6DD7611-A43B-B447-A317-D6D5CC1EAFED}" srcOrd="2" destOrd="0" parTransId="{8E597F66-7235-8749-A114-5808492DC748}" sibTransId="{98BF83BE-DEAF-CC46-A6C3-D32F4DC12066}"/>
    <dgm:cxn modelId="{FD45B9C3-51AA-8D46-B787-9D2750DCD6B5}" srcId="{C27A734B-30E2-9D46-A252-E1ADE99C3351}" destId="{DA79CB75-17E3-7644-9460-3883E3314D2E}" srcOrd="0" destOrd="0" parTransId="{C9BC1060-D475-4944-AC01-17FC367AAF93}" sibTransId="{EFF9E026-3555-5242-93B6-C2B062FF88E7}"/>
    <dgm:cxn modelId="{FDB61ACC-6AE4-F841-B55C-4F5065F789C5}" type="presParOf" srcId="{775925A1-52F7-8C41-96E3-E04D7D7543E8}" destId="{06E73BC5-E9ED-9A45-9690-CAB08D120F2B}" srcOrd="0" destOrd="0" presId="urn:microsoft.com/office/officeart/2005/8/layout/vList3"/>
    <dgm:cxn modelId="{9B795389-E786-194D-B26C-CB55FA3C898E}" type="presParOf" srcId="{06E73BC5-E9ED-9A45-9690-CAB08D120F2B}" destId="{1BA0D2F5-5C94-B345-ACF6-6A1DEDAD8612}" srcOrd="0" destOrd="0" presId="urn:microsoft.com/office/officeart/2005/8/layout/vList3"/>
    <dgm:cxn modelId="{D9B36D66-A374-334D-A94A-5A349834CAEA}" type="presParOf" srcId="{06E73BC5-E9ED-9A45-9690-CAB08D120F2B}" destId="{6A640020-A112-D748-B064-D0283C3EFCA3}" srcOrd="1" destOrd="0" presId="urn:microsoft.com/office/officeart/2005/8/layout/vList3"/>
    <dgm:cxn modelId="{B4F87BD8-3D27-7B41-ADD2-8856522053D4}" type="presParOf" srcId="{775925A1-52F7-8C41-96E3-E04D7D7543E8}" destId="{BA048F90-6151-BF4F-8B9F-0B188BE27EF3}" srcOrd="1" destOrd="0" presId="urn:microsoft.com/office/officeart/2005/8/layout/vList3"/>
    <dgm:cxn modelId="{F661E06A-736F-8D4F-8D3C-EA4DBA948C2F}" type="presParOf" srcId="{775925A1-52F7-8C41-96E3-E04D7D7543E8}" destId="{74A1E48F-554C-3E47-B656-BCD0CCCB2907}" srcOrd="2" destOrd="0" presId="urn:microsoft.com/office/officeart/2005/8/layout/vList3"/>
    <dgm:cxn modelId="{D580E570-6549-194C-8F30-7B473ADA327A}" type="presParOf" srcId="{74A1E48F-554C-3E47-B656-BCD0CCCB2907}" destId="{B707F864-A444-AC4B-BFD7-F00DEFD74746}" srcOrd="0" destOrd="0" presId="urn:microsoft.com/office/officeart/2005/8/layout/vList3"/>
    <dgm:cxn modelId="{8CFFBCB2-569D-C649-8864-4EB69BE4CE5B}" type="presParOf" srcId="{74A1E48F-554C-3E47-B656-BCD0CCCB2907}" destId="{5DCC81ED-C20D-F444-BC4F-80BCA42B83AC}" srcOrd="1" destOrd="0" presId="urn:microsoft.com/office/officeart/2005/8/layout/vList3"/>
    <dgm:cxn modelId="{4E2B1D04-4277-9146-9EB0-492B64306F13}" type="presParOf" srcId="{775925A1-52F7-8C41-96E3-E04D7D7543E8}" destId="{2790AC67-D501-124D-8AFA-038D9FF19CC5}" srcOrd="3" destOrd="0" presId="urn:microsoft.com/office/officeart/2005/8/layout/vList3"/>
    <dgm:cxn modelId="{50AD2CC9-B9A7-EA40-B2C1-5CD7BF775D04}" type="presParOf" srcId="{775925A1-52F7-8C41-96E3-E04D7D7543E8}" destId="{FE916A18-0F35-8B4A-A76F-9B131602137F}" srcOrd="4" destOrd="0" presId="urn:microsoft.com/office/officeart/2005/8/layout/vList3"/>
    <dgm:cxn modelId="{89D7B67C-60B9-904B-9727-5EDE954F9599}" type="presParOf" srcId="{FE916A18-0F35-8B4A-A76F-9B131602137F}" destId="{CD62997B-ED81-E643-B3DE-1139B9CE119C}" srcOrd="0" destOrd="0" presId="urn:microsoft.com/office/officeart/2005/8/layout/vList3"/>
    <dgm:cxn modelId="{1CFC944D-48EA-ED41-B1CB-2FAB5E77A31C}" type="presParOf" srcId="{FE916A18-0F35-8B4A-A76F-9B131602137F}" destId="{2150FA03-991F-1641-AB46-6B6BDCC6EA3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40020-A112-D748-B064-D0283C3EFCA3}">
      <dsp:nvSpPr>
        <dsp:cNvPr id="0" name=""/>
        <dsp:cNvSpPr/>
      </dsp:nvSpPr>
      <dsp:spPr>
        <a:xfrm rot="10800000">
          <a:off x="1103757" y="1533"/>
          <a:ext cx="3835704" cy="842279"/>
        </a:xfrm>
        <a:prstGeom prst="homePlat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714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Bookman Old Style" panose="02050604050505020204" pitchFamily="18" charset="0"/>
            </a:rPr>
            <a:t>Embrace Parallelism</a:t>
          </a:r>
        </a:p>
      </dsp:txBody>
      <dsp:txXfrm rot="10800000">
        <a:off x="1314327" y="1533"/>
        <a:ext cx="3625134" cy="842279"/>
      </dsp:txXfrm>
    </dsp:sp>
    <dsp:sp modelId="{1BA0D2F5-5C94-B345-ACF6-6A1DEDAD8612}">
      <dsp:nvSpPr>
        <dsp:cNvPr id="0" name=""/>
        <dsp:cNvSpPr/>
      </dsp:nvSpPr>
      <dsp:spPr>
        <a:xfrm>
          <a:off x="719023" y="1533"/>
          <a:ext cx="842279" cy="842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C81ED-C20D-F444-BC4F-80BCA42B83AC}">
      <dsp:nvSpPr>
        <dsp:cNvPr id="0" name=""/>
        <dsp:cNvSpPr/>
      </dsp:nvSpPr>
      <dsp:spPr>
        <a:xfrm rot="10800000">
          <a:off x="1025413" y="1095240"/>
          <a:ext cx="3940162" cy="842279"/>
        </a:xfrm>
        <a:prstGeom prst="homePlat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714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Bookman Old Style" panose="02050604050505020204" pitchFamily="18" charset="0"/>
            </a:rPr>
            <a:t>Simple Hardware</a:t>
          </a:r>
        </a:p>
      </dsp:txBody>
      <dsp:txXfrm rot="10800000">
        <a:off x="1235983" y="1095240"/>
        <a:ext cx="3729592" cy="842279"/>
      </dsp:txXfrm>
    </dsp:sp>
    <dsp:sp modelId="{B707F864-A444-AC4B-BFD7-F00DEFD74746}">
      <dsp:nvSpPr>
        <dsp:cNvPr id="0" name=""/>
        <dsp:cNvSpPr/>
      </dsp:nvSpPr>
      <dsp:spPr>
        <a:xfrm>
          <a:off x="692908" y="1095240"/>
          <a:ext cx="842279" cy="842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0FA03-991F-1641-AB46-6B6BDCC6EA38}">
      <dsp:nvSpPr>
        <dsp:cNvPr id="0" name=""/>
        <dsp:cNvSpPr/>
      </dsp:nvSpPr>
      <dsp:spPr>
        <a:xfrm rot="10800000">
          <a:off x="1034444" y="2188946"/>
          <a:ext cx="3928121" cy="842279"/>
        </a:xfrm>
        <a:prstGeom prst="homePlate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714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Bookman Old Style" panose="02050604050505020204" pitchFamily="18" charset="0"/>
            </a:rPr>
            <a:t>Expose to Software</a:t>
          </a:r>
        </a:p>
      </dsp:txBody>
      <dsp:txXfrm rot="10800000">
        <a:off x="1245014" y="2188946"/>
        <a:ext cx="3717551" cy="842279"/>
      </dsp:txXfrm>
    </dsp:sp>
    <dsp:sp modelId="{CD62997B-ED81-E643-B3DE-1139B9CE119C}">
      <dsp:nvSpPr>
        <dsp:cNvPr id="0" name=""/>
        <dsp:cNvSpPr/>
      </dsp:nvSpPr>
      <dsp:spPr>
        <a:xfrm>
          <a:off x="695919" y="2188946"/>
          <a:ext cx="842279" cy="84227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034C8-8486-2947-B941-DC5AD4473686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B0098-A459-3641-87C4-B3B827EFA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datasheet/stm32f207vg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consider a more regular layout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D4FEC-D4DA-4D5B-B0F8-CDFA62344694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0843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Reconsider pad allocations to fit in the package.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D4FEC-D4DA-4D5B-B0F8-CDFA62344694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924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2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B0098-A459-3641-87C4-B3B827EFA6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80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SG" sz="800" dirty="0" err="1">
                <a:latin typeface="Arial" panose="020B0604020202020204" pitchFamily="34" charset="0"/>
                <a:cs typeface="Arial" panose="020B0604020202020204" pitchFamily="34" charset="0"/>
              </a:rPr>
              <a:t>Carsello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sz="8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., "Amber: A 367 GOPS, 538 GOPS/W 16nm SoC with a Coarse-Grained Reconfigurable Array for Flexible Acceleration of Dense Linear Algebra," </a:t>
            </a:r>
            <a:r>
              <a:rPr lang="en-SG" sz="800" i="1" dirty="0">
                <a:latin typeface="Arial" panose="020B0604020202020204" pitchFamily="34" charset="0"/>
                <a:cs typeface="Arial" panose="020B0604020202020204" pitchFamily="34" charset="0"/>
              </a:rPr>
              <a:t>2022 IEEE VLSI Technology and Circuits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, 2022, pp. 70-71.</a:t>
            </a:r>
          </a:p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[2] S. </a:t>
            </a:r>
            <a:r>
              <a:rPr lang="en-SG" sz="800" dirty="0" err="1">
                <a:latin typeface="Arial" panose="020B0604020202020204" pitchFamily="34" charset="0"/>
                <a:cs typeface="Arial" panose="020B0604020202020204" pitchFamily="34" charset="0"/>
              </a:rPr>
              <a:t>Smets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SG" sz="800" i="1" dirty="0">
                <a:latin typeface="Arial" panose="020B0604020202020204" pitchFamily="34" charset="0"/>
                <a:cs typeface="Arial" panose="020B0604020202020204" pitchFamily="34" charset="0"/>
              </a:rPr>
              <a:t> et al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., "A 28-nm Coarse Grain 2D-Reconfigurable Array With Data Forwarding," in IEEE SSCL, vol. 3, pp. 226-229, 2020.</a:t>
            </a:r>
          </a:p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[3] S. </a:t>
            </a:r>
            <a:r>
              <a:rPr lang="en-SG" sz="800" dirty="0" err="1">
                <a:latin typeface="Arial" panose="020B0604020202020204" pitchFamily="34" charset="0"/>
                <a:cs typeface="Arial" panose="020B0604020202020204" pitchFamily="34" charset="0"/>
              </a:rPr>
              <a:t>Smets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SG" sz="8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., "2.2 A 978GOPS/W Flexible Streaming Processor for Real-Time Image Processing Applications in 22nm FDSOI," 2019 IEEE ISSCC, 2019, pp. 44-46.</a:t>
            </a:r>
          </a:p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[4] X. Fan, </a:t>
            </a:r>
            <a:r>
              <a:rPr lang="en-SG" sz="8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., "Stream Processing Dual-Track CGRA for Object Inference," in IEEE TVLSI, vol. 26, no. 6, pp. 1098-1111, June 2018.</a:t>
            </a:r>
          </a:p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[5] B. Wang, </a:t>
            </a:r>
            <a:r>
              <a:rPr lang="en-SG" sz="8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., "</a:t>
            </a:r>
            <a:r>
              <a:rPr lang="en-SG" sz="800" dirty="0" err="1">
                <a:latin typeface="Arial" panose="020B0604020202020204" pitchFamily="34" charset="0"/>
                <a:cs typeface="Arial" panose="020B0604020202020204" pitchFamily="34" charset="0"/>
              </a:rPr>
              <a:t>HyCUBE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: A 0.9V 26.4 MOPS/</a:t>
            </a:r>
            <a:r>
              <a:rPr lang="en-SG" sz="800" dirty="0" err="1">
                <a:latin typeface="Arial" panose="020B0604020202020204" pitchFamily="34" charset="0"/>
                <a:cs typeface="Arial" panose="020B0604020202020204" pitchFamily="34" charset="0"/>
              </a:rPr>
              <a:t>mW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, 290 </a:t>
            </a:r>
            <a:r>
              <a:rPr lang="en-SG" sz="800" dirty="0" err="1">
                <a:latin typeface="Arial" panose="020B0604020202020204" pitchFamily="34" charset="0"/>
                <a:cs typeface="Arial" panose="020B0604020202020204" pitchFamily="34" charset="0"/>
              </a:rPr>
              <a:t>pJ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/op, Power Efficient Accelerator for IoT Applications," </a:t>
            </a:r>
            <a:r>
              <a:rPr lang="en-SG" sz="800" i="1" dirty="0">
                <a:latin typeface="Arial" panose="020B0604020202020204" pitchFamily="34" charset="0"/>
                <a:cs typeface="Arial" panose="020B0604020202020204" pitchFamily="34" charset="0"/>
              </a:rPr>
              <a:t>2019 IEEE A-SSCC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, 2019, pp. 133-136</a:t>
            </a:r>
            <a:r>
              <a:rPr lang="en-SG" sz="800" dirty="0"/>
              <a:t>.</a:t>
            </a:r>
          </a:p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[6] G. </a:t>
            </a:r>
            <a:r>
              <a:rPr lang="en-SG" sz="800" dirty="0" err="1">
                <a:latin typeface="Arial" panose="020B0604020202020204" pitchFamily="34" charset="0"/>
                <a:cs typeface="Arial" panose="020B0604020202020204" pitchFamily="34" charset="0"/>
              </a:rPr>
              <a:t>Gobieski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SG" sz="8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., "Snafu: An Ultra-Low-Power, Energy-Minimal CGRA-Generation Framework and Architecture," 2021 ACM/IEEE ISCA, 2021, pp. 1027-1040.</a:t>
            </a:r>
          </a:p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[7] G. </a:t>
            </a:r>
            <a:r>
              <a:rPr lang="en-SG" sz="800" dirty="0" err="1">
                <a:latin typeface="Arial" panose="020B0604020202020204" pitchFamily="34" charset="0"/>
                <a:cs typeface="Arial" panose="020B0604020202020204" pitchFamily="34" charset="0"/>
              </a:rPr>
              <a:t>Gobieski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SG" sz="8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, "</a:t>
            </a:r>
            <a:r>
              <a:rPr lang="en-SG" sz="800" dirty="0" err="1">
                <a:latin typeface="Arial" panose="020B0604020202020204" pitchFamily="34" charset="0"/>
                <a:cs typeface="Arial" panose="020B0604020202020204" pitchFamily="34" charset="0"/>
              </a:rPr>
              <a:t>RipTide</a:t>
            </a:r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: A Programmable, Energy-Minimal Dataflow Compiler and Architecture," 2022 IEEE/ACM MICRO, 2022, pp. 546-564.</a:t>
            </a:r>
          </a:p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[8] [1] G. Peng, L. Liu, S. Zhou, S. Yin, and S. Wei, “A 2.92-Gb/s/W and 0.43-Gb/s/MG Flexible and Scalable CGRA-Based Baseband Processor for Massive MIMO Detection,” IEEE Journal of Solid-State Circuits, vol. 55, no. 2, pp. 505–519, Feb. 2020.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D4FEC-D4DA-4D5B-B0F8-CDFA62344694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548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EB0098-A459-3641-87C4-B3B827EFA6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25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C00000"/>
                </a:solidFill>
              </a:rPr>
              <a:t>To finalize this slide with critical details and specs. Use </a:t>
            </a:r>
            <a:r>
              <a:rPr lang="en-US" sz="1200" b="1" dirty="0">
                <a:solidFill>
                  <a:srgbClr val="C00000"/>
                </a:solidFill>
                <a:hlinkClick r:id="rId3"/>
              </a:rPr>
              <a:t>this link</a:t>
            </a:r>
            <a:r>
              <a:rPr lang="en-US" sz="1200" b="1" dirty="0">
                <a:solidFill>
                  <a:srgbClr val="C00000"/>
                </a:solidFill>
              </a:rPr>
              <a:t> as template</a:t>
            </a:r>
          </a:p>
          <a:p>
            <a:r>
              <a:rPr lang="en-US" dirty="0"/>
              <a:t>1. To confirm the off-chip clock reference.</a:t>
            </a:r>
          </a:p>
          <a:p>
            <a:r>
              <a:rPr lang="en-SG" dirty="0"/>
              <a:t>2. To check the power consumption for core and pads</a:t>
            </a:r>
          </a:p>
          <a:p>
            <a:r>
              <a:rPr lang="en-SG" dirty="0"/>
              <a:t>3. To align the power supply for core and PACE</a:t>
            </a:r>
          </a:p>
          <a:p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C9E67-EF97-418B-8D06-9D0AF4857528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538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Arial Black" panose="020B0A04020102020204" pitchFamily="34" charset="0"/>
              </a:rPr>
              <a:t>SW Layers Architecture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C9E67-EF97-418B-8D06-9D0AF4857528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473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Arial Black" panose="020B0A04020102020204" pitchFamily="34" charset="0"/>
              </a:rPr>
              <a:t>SW Layers Architecture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C9E67-EF97-418B-8D06-9D0AF4857528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940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D4FEC-D4DA-4D5B-B0F8-CDFA62344694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256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B569-1D90-C84D-BF12-3A6690B64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639B6-B37B-E140-9333-DF43434A2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92FEE-F718-904A-99F5-C8E3BBB8B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01DC2-1FFD-3D48-8DE3-49101EB91BF0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FD61A-0F15-8641-91E0-DE1B554E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8B008-BC8E-434D-AAC2-7A00ED41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2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9A58-1D88-EB48-956B-34DCFD0A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FA007-A837-7A4B-871F-20791FADB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D977-4C25-CE4E-A1F6-B522A350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DBB-42B9-0D47-BFFB-D7EE838A2C25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E971D-D4BA-6F4E-BAF0-883E01F7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B29A6-8284-9447-B81F-6023BB05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0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AFC97C-8C20-324F-A535-53A987A31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E6A28-3B94-F24A-B4DA-199D91299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3ADB2-83AA-144B-B88D-C8043EB90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F8B98-92CF-C040-8CA5-3C7DE9FCDB29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A05F6-9A69-0545-8036-A5E878CC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78ED-0720-3E4C-ABF2-E89885D5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46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9456" y="452669"/>
            <a:ext cx="10561173" cy="960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rgbClr val="003087"/>
                </a:solidFill>
              </a:defRPr>
            </a:lvl1pPr>
          </a:lstStyle>
          <a:p>
            <a:r>
              <a:rPr lang="en-US"/>
              <a:t>Title in Open Sans, bold, size 20, left align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199456" y="1508787"/>
            <a:ext cx="10561173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input content (min. text size 16)</a:t>
            </a:r>
          </a:p>
        </p:txBody>
      </p:sp>
    </p:spTree>
    <p:extLst>
      <p:ext uri="{BB962C8B-B14F-4D97-AF65-F5344CB8AC3E}">
        <p14:creationId xmlns:p14="http://schemas.microsoft.com/office/powerpoint/2010/main" val="29577762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pos="3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5026-3886-7F40-FFC0-C8C82768F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FF181-EA9A-C022-2A1B-D757D337F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BB823-C0B0-AC2C-7939-43A7431C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76A19-1B98-0AB3-228C-964CDFFD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E502E-A24D-2B1A-EAB1-0198C611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92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5AED-30FE-E496-13D9-AD46BB8D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52AAB-A6FA-5467-EC04-0C1927F64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8FF69-C49D-DB25-8E44-A44297AE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533A7-1F14-ED44-4BD5-D69FB60A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5EAF3-C8A6-16DA-6F0A-A3928C78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6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79AE-6DEE-CF6E-9D36-27CC92EA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BE39D-83D7-4B37-8E73-0F876FED2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CCA29-F997-7F98-9931-F4164258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1A2B-B8B6-4BB0-C838-5C947141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BD296-0022-1869-3FD3-7B048EA7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81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1839-BAFD-225C-AA3B-C2738E8A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D3A5-9E96-7905-6DC1-7F7BC339A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0914E-A7EE-AFB3-4CF9-5E78E08C5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A5387-EB29-ABA4-3312-9CB68968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D191E-25D7-FB63-DA86-2E90CD385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CD311-C3CB-3F49-694A-06477D4F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A54D-B23D-1CAF-FD7B-04ABFD7A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F9C1-A030-0391-820E-FCD6BE7C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5E9B6-D1F2-D34A-DA91-606608127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60287-7EA8-9F05-DAEE-430D8FA00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60A81-4D40-C300-F1A3-1B1E83E1A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92EA9-2CDD-7242-E0A5-B3273EEFF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8A9663-E746-DF92-552C-989BB988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0A2CA-A480-D299-2BDA-8C64B33B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6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761D-17CA-A02B-3B92-9A118A60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95433-2144-54C9-0EFD-13439B5D7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D5D0E-BFFC-BCD6-CB8A-1FF8DEA5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4E6C6-2661-C51F-C320-A8D58ECE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46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96A9C-C8A0-5337-D783-D804103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40213-9C0F-8836-42D3-6C38CF16E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0A75A-3505-010B-3D63-4418BEEA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9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932C-4A77-6B4F-9A84-0D029D64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523A0-964A-B943-A45F-F85CC652D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18DF7-23FC-8D4E-BB06-1036BE49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C8C-E228-C14F-9422-7A31B4DC9395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8C170-7F96-F64C-8D3B-37309FE8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7BB10-58BF-A446-A488-20F4F277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7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FF56-9695-2A3D-7357-1A9CC9A4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6C87-1E5E-36C4-2A4E-A81071AB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1B73B-1EF5-A303-DEE5-409FB6148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7856B-7D5B-0B95-27B2-E8E0D505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AF3CF-AEC7-8782-059C-684E8320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D8EAC-DA96-CAB2-E542-39B4A51A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7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5DAD-1BC1-CF46-7065-30833730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CA617-524D-8C77-3594-62B475D69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616F5-875F-FDF0-5085-CA95FCF46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4528C-1FDE-09D4-C709-6F80DB05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CD1C6-2403-124C-5817-4E43F3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0F43F-3AC6-71A1-0C89-0F6AB4C0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15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B244-1A87-5BF3-AAF3-FA384DD9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82274-CF9A-CF8E-E37E-85365F33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974C3-8C83-9C69-2BB4-F818A926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ED15-80C5-7F17-D59E-27B423F8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A292E-4C57-1054-CB3F-8A50C9E96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513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78A3F6-FCE3-55C1-5CE9-18F2CD856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D5568-03AB-D536-8790-BD173D68E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F7BD2-FB4D-57CC-A4F8-DCC8C136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84C65-D01A-BAFD-3BE7-C68B0B00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D6BD-F303-873C-0A55-D37F72AC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0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C7E5-8C21-A048-A0F0-27AC85EB3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703C7-E34E-9A4D-B192-DC169F3E7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204F7-2EDB-9149-B0C8-D7AB0C00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7429-8B0C-0E47-A73F-98F13C49719B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BF2F-E40A-E94C-B291-AB36E23E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88665-FA5A-5048-B36C-ED2910F4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90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E7E7-A8F7-C547-8A0A-02629926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883E8-FAA4-114E-A19B-FA28EBAF8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9CCB0-30FD-E54B-9B67-B379DCF1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EEBAC-AFF0-2A44-BE67-EEC4729F8793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7E50D-A15F-6346-AD44-08ADFABF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3507-2C37-3B4A-A22E-638DD1F2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01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2F86-7ECE-F54B-A216-EDD39563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29275-7AD7-894F-9999-4247EBBEC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572D4-234A-474D-BC7A-779D7984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94E7-BDEA-9A4D-A0D2-7243FEC0BE22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C6CB8-DDEF-0641-A230-176B0BB51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4A8BF-44F4-ED4B-9C16-DF2AA2E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95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A58D-306D-7E48-9B49-DFE4E98E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2160C-F1B0-454F-BB06-DE973BDB0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CCD90-50C7-474B-9767-7E5B5FD1C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C6239-6520-7740-A21C-0CAFC073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4398-7791-CE40-A98F-DF5B75744508}" type="datetime1">
              <a:rPr lang="en-SG" smtClean="0"/>
              <a:t>25/7/24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34DE0-F2B3-9347-A140-07D3EC08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1B7D1-973A-E148-B5F0-00E3C23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45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DB9B4-B3B6-A347-A3DE-1187A959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5245E-1867-BE44-B0BC-57D4BA7D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87C17-9B9B-4845-BE3D-EDD23928B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2AFD7-8CEC-C648-8E8F-92BEBCECB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F55BB-03DC-9E4B-BEB7-F35479922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395ECB-0B3C-A247-BE4F-DE8F22F3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73142-D4D2-C646-881C-0F0ED9ADC363}" type="datetime1">
              <a:rPr lang="en-SG" smtClean="0"/>
              <a:t>25/7/24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D9DF8-BA07-FD44-BE1A-3411C187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30B7A-BA3F-884C-859D-A1F22B82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14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2120-8BD9-7745-A0CB-C19BE26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338B9-AB4D-A74A-88F7-247CC570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A518-B738-164E-8D75-6C624566E269}" type="datetime1">
              <a:rPr lang="en-SG" smtClean="0"/>
              <a:t>25/7/24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8A953-8D74-B040-8F82-62534E62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6B514-BEFE-514E-A614-816F63A5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8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0AD5-4204-8549-9E96-667651E3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51C2C-9C61-9445-9DE2-D65E46906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663EF-2ECF-7744-9C5E-C8AADD3D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B5AE-C377-2046-B12B-773E0CC84D67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1C4D8-438C-4844-A995-59773792D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8676F-D806-2948-A598-5AE3374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682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26A56-DB31-6348-8386-2EBA4529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4E27-188E-FB4B-8003-624DAFDF9D92}" type="datetime1">
              <a:rPr lang="en-SG" smtClean="0"/>
              <a:t>25/7/24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C45BA-0DE5-F84C-8519-6458458F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F8D84-49E1-2C4F-BE70-B7056484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273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AAD0-3AFF-FB4A-B44B-2FAFF850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A18F9-786D-124F-92A6-06E970DB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627EC-02A9-8E49-8E69-A7CA08576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282B3-0755-AC46-8515-56A00507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5BD6A-F3FA-4A41-A193-2739FA75A273}" type="datetime1">
              <a:rPr lang="en-SG" smtClean="0"/>
              <a:t>25/7/24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2A1CF-1FFC-0645-9D4A-0F352D79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5C41A-78D1-D64B-94B3-A65C0C48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9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5378-43A2-1E4A-A444-41E58F12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9A9A0F-60A9-5340-BE69-73E74AE5E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5C850-796A-284F-9B2A-FE429D6A0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6ECD9-E16F-8847-A43F-3A46B4FD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C26D-7A63-B24E-8814-9311F9DCC521}" type="datetime1">
              <a:rPr lang="en-SG" smtClean="0"/>
              <a:t>25/7/24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9D0AB-F2FA-BE47-826E-5BAFCA8C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8DBF7-DBB2-6D46-B601-182D523F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6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BECE-961E-164A-8263-CA589695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2CD81-4C27-A34B-934C-9AD58A803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3B220-8B3E-A845-9749-D6C596BB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3AEA-B88B-FA4E-9D68-94D9B5FF7187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A5D2D-E172-5444-8ABF-8382E2E0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55562-AF9A-7244-B9FF-A2F7B2E8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60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D7BC3-E5D4-B546-A4D9-B53734717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6BD19-4692-A942-BB27-656BBA552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1E9EC-A4E0-0A4C-896A-3CB164D1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4CE14-4A1F-724A-B8DB-ADC420C76DB4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A99A3-DEF1-0F41-90BE-B806BC53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C8819-0DC4-154E-9D9B-E9F75B98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6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FC81-94FE-794B-AA41-75980C0C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9105-7F8C-2149-8F2F-A90E22463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8CACF-5A49-D44B-A7A4-7BDD96242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31020-DF6D-004D-AC82-B392CC10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66E0-BB82-E547-AF6D-4381C368D2E1}" type="datetime1">
              <a:rPr lang="en-SG" smtClean="0"/>
              <a:t>25/7/24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C949D-0B29-A849-9CA2-6C4A9FB1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22D6B-4C4D-6944-83A6-DB9AEFD8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9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9150-F754-4344-9D1C-FDD6A0E3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9FC49-3049-734C-94A0-E281DBD12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AF22B-F296-3945-B78E-23AE99EE4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B9C97-B06A-484E-A28F-AAAD737AE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C4ADC-ECF1-774E-AAFA-D04E0221A0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D95CC-3B3D-4B48-9146-A5272740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D6A9-6D93-D24F-8867-D33D605A1C38}" type="datetime1">
              <a:rPr lang="en-SG" smtClean="0"/>
              <a:t>25/7/24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2590F-D3E4-D543-9D34-E16209E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BFDB6-89AC-9149-8F71-7D170CC5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D77A-E36C-BE47-871F-56ED1AC9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277EC1-1990-9D4C-903E-20E02B54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E0E-1830-7942-8E68-C325E83B7E8A}" type="datetime1">
              <a:rPr lang="en-SG" smtClean="0"/>
              <a:t>25/7/24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B92C7-75DF-DA48-A62A-8C5300F1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90F04-F4D4-9741-B5BA-A6790567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215CF-F5D5-D44B-9A81-D768E7A1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6C13-0762-BB4D-9265-01D66CE33206}" type="datetime1">
              <a:rPr lang="en-SG" smtClean="0"/>
              <a:t>25/7/24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2FA0-5CA5-2446-A143-91384E67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75B2C-BADC-0D48-9E21-0039C801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486D-3E6A-5A4C-9191-2878B0CE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7F98-4939-9144-978C-188ABE46C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813B3-46DF-A945-8349-3B8B9FDFA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292A6-8794-B147-97EA-AD331C11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ADBF-2589-D041-AB52-8C928C49A9D1}" type="datetime1">
              <a:rPr lang="en-SG" smtClean="0"/>
              <a:t>25/7/24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28E0B-139D-E940-927B-A908C968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0C20A-21C3-2545-A10C-3CDB2E94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9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AECC-4E04-9B4A-BA99-28D6765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DF56C8-33B6-8C42-8A54-6DC8D99E53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D5E4A-7E5B-A34E-851A-37CAB94C8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D91B9-2568-8440-A3AD-3E7C91F1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3E02-09B2-2649-A666-1399094D7C0E}" type="datetime1">
              <a:rPr lang="en-SG" smtClean="0"/>
              <a:t>25/7/24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00A05-80C4-2743-AECD-422510A5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FED51-4CEA-284F-9EA3-04A24287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98C41-E386-644B-8BC1-CD7C0B29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E1537-1531-1B45-9AB1-AC62DB3A8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0C2A5-E5DA-BF4A-A960-A5E6170E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DA159-8B19-304B-AF58-4BCC5AEFC8CD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98795-EE5A-D44C-BAD8-FBA7B6666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D1ADF-2398-0447-9F42-95169B3B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705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6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A8B16-9A07-7E56-43CB-72A24E4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25345-F1E7-8453-1C77-31124CE1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88711-5B1D-AAB1-A289-91756B995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522E4-35DB-034E-9122-017106260CF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BC4B0-C1F2-92BE-CD5C-F159F85BE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A9CD5-D6F4-9D52-EDAF-6CEDBB765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398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5B0B-8AA7-6748-A46F-93624908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8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7A500C-3960-1F4D-A057-94887E64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59"/>
            <a:ext cx="10515600" cy="85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B107E-F3DC-2D4D-BC2A-4AFCAE010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5769"/>
            <a:ext cx="10515600" cy="508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617A-92BE-D242-AF64-0A1F252E2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1D73A-6355-4C4E-8322-2DE69649C2A2}" type="datetime1">
              <a:rPr lang="en-SG" smtClean="0"/>
              <a:t>25/7/24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3DFE5-87ED-6346-9EC4-14CBD34D5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7E427-4742-0447-90CE-0A6429C43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22B3-5045-934B-860D-F97CF8DCB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5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3333FF"/>
          </a:solidFill>
          <a:latin typeface="Bookman Old Style" panose="02050604050505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github.com/ecolab-nus/morph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diagramColors" Target="../diagrams/colors1.xml"/><Relationship Id="rId12" Type="http://schemas.openxmlformats.org/officeDocument/2006/relationships/image" Target="../media/image16.jpeg"/><Relationship Id="rId17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5.tiff"/><Relationship Id="rId5" Type="http://schemas.openxmlformats.org/officeDocument/2006/relationships/diagramLayout" Target="../diagrams/layout1.xml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diagramData" Target="../diagrams/data1.xml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2rHumanSemantic" descr="I2rHumanSemantic">
            <a:hlinkClick r:id="" action="ppaction://media"/>
            <a:extLst>
              <a:ext uri="{FF2B5EF4-FFF2-40B4-BE49-F238E27FC236}">
                <a16:creationId xmlns:a16="http://schemas.microsoft.com/office/drawing/2014/main" id="{FE01D3CE-4E9D-CA43-8267-FC741C774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962" y="1009396"/>
            <a:ext cx="4213331" cy="2371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76BCB6-73FD-9C43-B646-D5592726194E}"/>
              </a:ext>
            </a:extLst>
          </p:cNvPr>
          <p:cNvSpPr txBox="1"/>
          <p:nvPr/>
        </p:nvSpPr>
        <p:spPr>
          <a:xfrm>
            <a:off x="6178209" y="4538408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</a:rPr>
              <a:t>Circa: 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93C98-6673-5043-AF9B-D5A3898EC45C}"/>
              </a:ext>
            </a:extLst>
          </p:cNvPr>
          <p:cNvSpPr txBox="1"/>
          <p:nvPr/>
        </p:nvSpPr>
        <p:spPr>
          <a:xfrm>
            <a:off x="8827468" y="4511737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</a:rPr>
              <a:t>Circa: 2025</a:t>
            </a:r>
          </a:p>
        </p:txBody>
      </p:sp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75DA64C8-DD0A-F746-AAC3-EBB4815AA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027" y="513333"/>
            <a:ext cx="5675596" cy="4051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356054-C05A-C343-BA85-B66A3E138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883" y="3511710"/>
            <a:ext cx="878563" cy="878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DEAABC-8592-ED44-82CD-C9B521842495}"/>
              </a:ext>
            </a:extLst>
          </p:cNvPr>
          <p:cNvSpPr txBox="1"/>
          <p:nvPr/>
        </p:nvSpPr>
        <p:spPr>
          <a:xfrm>
            <a:off x="541962" y="3565568"/>
            <a:ext cx="3353680" cy="707886"/>
          </a:xfrm>
          <a:prstGeom prst="rect">
            <a:avLst/>
          </a:prstGeom>
          <a:solidFill>
            <a:srgbClr val="E8EEF8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Real-time event analytics </a:t>
            </a:r>
          </a:p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for Singapore police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24CD9-90C5-6344-8DFB-31A83404A1FE}"/>
              </a:ext>
            </a:extLst>
          </p:cNvPr>
          <p:cNvSpPr txBox="1"/>
          <p:nvPr/>
        </p:nvSpPr>
        <p:spPr>
          <a:xfrm>
            <a:off x="236040" y="4924642"/>
            <a:ext cx="5690057" cy="1323439"/>
          </a:xfrm>
          <a:prstGeom prst="rect">
            <a:avLst/>
          </a:prstGeom>
          <a:solidFill>
            <a:srgbClr val="E8EEF8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Mixed-reality event analytics for police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Multimodal-</a:t>
            </a:r>
            <a:r>
              <a:rPr lang="en-US" sz="2000" dirty="0" err="1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multisensor</a:t>
            </a: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Emotional, physiological state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Orientation, position monitoring</a:t>
            </a:r>
          </a:p>
        </p:txBody>
      </p:sp>
      <p:sp>
        <p:nvSpPr>
          <p:cNvPr id="23" name="Curved Up Arrow 22">
            <a:extLst>
              <a:ext uri="{FF2B5EF4-FFF2-40B4-BE49-F238E27FC236}">
                <a16:creationId xmlns:a16="http://schemas.microsoft.com/office/drawing/2014/main" id="{F47350D9-BC99-1644-B2C2-59153F9B8F38}"/>
              </a:ext>
            </a:extLst>
          </p:cNvPr>
          <p:cNvSpPr/>
          <p:nvPr/>
        </p:nvSpPr>
        <p:spPr>
          <a:xfrm>
            <a:off x="4594860" y="3985958"/>
            <a:ext cx="1981200" cy="5791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D135D4-CAD8-7A48-983F-B67DE5CABDA5}"/>
              </a:ext>
            </a:extLst>
          </p:cNvPr>
          <p:cNvSpPr txBox="1"/>
          <p:nvPr/>
        </p:nvSpPr>
        <p:spPr>
          <a:xfrm>
            <a:off x="6300441" y="4914353"/>
            <a:ext cx="5394760" cy="1323439"/>
          </a:xfrm>
          <a:prstGeom prst="rect">
            <a:avLst/>
          </a:prstGeom>
          <a:solidFill>
            <a:srgbClr val="E8EEF8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Beyond deep neural networks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Machine vision: scene understanding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Navigation via visual-inertial odometry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Continuous biometrics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689E50-5522-EB43-BA1E-E03CED046FDC}"/>
              </a:ext>
            </a:extLst>
          </p:cNvPr>
          <p:cNvSpPr/>
          <p:nvPr/>
        </p:nvSpPr>
        <p:spPr>
          <a:xfrm>
            <a:off x="1322570" y="9225"/>
            <a:ext cx="9717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PACE: Enabling Multisensory Edge Analytics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D9ECBAC7-A415-4A44-93A8-66431B75F44F}"/>
              </a:ext>
            </a:extLst>
          </p:cNvPr>
          <p:cNvSpPr/>
          <p:nvPr/>
        </p:nvSpPr>
        <p:spPr>
          <a:xfrm>
            <a:off x="5551754" y="5149009"/>
            <a:ext cx="830580" cy="3810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rved Right Arrow 26">
            <a:extLst>
              <a:ext uri="{FF2B5EF4-FFF2-40B4-BE49-F238E27FC236}">
                <a16:creationId xmlns:a16="http://schemas.microsoft.com/office/drawing/2014/main" id="{97B514F0-DAB7-B240-9E06-8F191208A1EE}"/>
              </a:ext>
            </a:extLst>
          </p:cNvPr>
          <p:cNvSpPr/>
          <p:nvPr/>
        </p:nvSpPr>
        <p:spPr>
          <a:xfrm rot="10050822">
            <a:off x="11019520" y="3829580"/>
            <a:ext cx="482977" cy="14176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375633-A55F-3A47-893F-406CF6335533}"/>
              </a:ext>
            </a:extLst>
          </p:cNvPr>
          <p:cNvSpPr txBox="1"/>
          <p:nvPr/>
        </p:nvSpPr>
        <p:spPr>
          <a:xfrm>
            <a:off x="373874" y="6352986"/>
            <a:ext cx="1118634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PACE: 2 TOPS/Watt software programmable accelerator for intensive edge computing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D74279-56EC-BEBB-0473-698F3D07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7F3B-1F3F-4747-BA0A-8D1555FD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High-Quality Dataflow Synthesis on CGRA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C64F4-156E-5946-83EE-F8C21F84D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483" y="929515"/>
            <a:ext cx="11203379" cy="513193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Invented scalable and portable compiler techniques for high-quality dataflow synthesis </a:t>
            </a:r>
          </a:p>
          <a:p>
            <a:r>
              <a:rPr lang="en-US" sz="2000" dirty="0" err="1"/>
              <a:t>HiMap</a:t>
            </a:r>
            <a:r>
              <a:rPr lang="en-US" sz="2000" dirty="0"/>
              <a:t> (TCAD 2022), Panorama (DAC 2022): Scalable mapping of regular and irregular complex dataflow on larger CGRAs through hierarchical abstractions</a:t>
            </a:r>
          </a:p>
          <a:p>
            <a:pPr lvl="1"/>
            <a:r>
              <a:rPr lang="en-US" sz="1600" dirty="0"/>
              <a:t>Mapping quality: 17x improved performance, 5x improved energy-efficiency</a:t>
            </a:r>
          </a:p>
          <a:p>
            <a:pPr lvl="1"/>
            <a:r>
              <a:rPr lang="en-US" sz="1600" dirty="0"/>
              <a:t>Reduce compilation time from days to 15-mins</a:t>
            </a:r>
          </a:p>
          <a:p>
            <a:r>
              <a:rPr lang="en-US" sz="2000" dirty="0"/>
              <a:t>LISA (HPCA 2022): Automated compiler generation on any new spatial accelerator architecture using graph neural network (GNN)</a:t>
            </a:r>
          </a:p>
          <a:p>
            <a:pPr lvl="1"/>
            <a:r>
              <a:rPr lang="en-US" sz="1600" dirty="0"/>
              <a:t>Better mapping quality than hand-crafted compiler, 17x reduction in compilation time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62BE90-3B39-5A4D-8E64-18EAA9F9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43" y="644779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B22B3-5045-934B-860D-F97CF8DCB2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20223E1-8909-E6D5-1417-ECF5610D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683" y="3802590"/>
            <a:ext cx="5235059" cy="2736322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7740226C-B0D2-B3D6-A213-F8066F187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358" y="3931343"/>
            <a:ext cx="2629924" cy="2452508"/>
          </a:xfrm>
          <a:prstGeom prst="rect">
            <a:avLst/>
          </a:prstGeom>
        </p:spPr>
      </p:pic>
      <p:pic>
        <p:nvPicPr>
          <p:cNvPr id="1940" name="Picture 1939">
            <a:extLst>
              <a:ext uri="{FF2B5EF4-FFF2-40B4-BE49-F238E27FC236}">
                <a16:creationId xmlns:a16="http://schemas.microsoft.com/office/drawing/2014/main" id="{0DC36C50-0612-3142-D580-D9CA58E49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366" y="3508221"/>
            <a:ext cx="2277109" cy="32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2A369F-C53C-2A88-88FC-D5E1187B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246" y="986763"/>
            <a:ext cx="2506581" cy="1510816"/>
          </a:xfrm>
          <a:prstGeom prst="rect">
            <a:avLst/>
          </a:prstGeom>
          <a:ln w="25400">
            <a:noFill/>
          </a:ln>
        </p:spPr>
      </p:pic>
      <p:pic>
        <p:nvPicPr>
          <p:cNvPr id="52" name="Picture 51" descr="Text&#10;&#10;Description automatically generated">
            <a:extLst>
              <a:ext uri="{FF2B5EF4-FFF2-40B4-BE49-F238E27FC236}">
                <a16:creationId xmlns:a16="http://schemas.microsoft.com/office/drawing/2014/main" id="{49A5F671-1C5A-3D2D-E347-7AC79F40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" y="4519288"/>
            <a:ext cx="2271408" cy="183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7FE1B-12F3-7B73-6A6F-A6F7D167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27" y="5518"/>
            <a:ext cx="10515600" cy="851556"/>
          </a:xfrm>
        </p:spPr>
        <p:txBody>
          <a:bodyPr>
            <a:normAutofit/>
          </a:bodyPr>
          <a:lstStyle/>
          <a:p>
            <a:r>
              <a:rPr lang="en-SG" dirty="0" err="1"/>
              <a:t>Morpher</a:t>
            </a:r>
            <a:r>
              <a:rPr lang="en-SG" dirty="0"/>
              <a:t> Open-Source CGRA Toolchain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13230D-0CFE-C90E-26A0-0910DD4A5C9D}"/>
              </a:ext>
            </a:extLst>
          </p:cNvPr>
          <p:cNvSpPr txBox="1"/>
          <p:nvPr/>
        </p:nvSpPr>
        <p:spPr>
          <a:xfrm>
            <a:off x="714221" y="6445997"/>
            <a:ext cx="6607059" cy="369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https://github.com/ecolab-nus/morpher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93D4368-067A-A14C-513B-A79D17508879}"/>
              </a:ext>
            </a:extLst>
          </p:cNvPr>
          <p:cNvGrpSpPr/>
          <p:nvPr/>
        </p:nvGrpSpPr>
        <p:grpSpPr>
          <a:xfrm>
            <a:off x="194743" y="969193"/>
            <a:ext cx="3749586" cy="1586518"/>
            <a:chOff x="7580044" y="-198238"/>
            <a:chExt cx="4420668" cy="18801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7FC12FB-0BC9-0082-8FF8-806C0496477D}"/>
                </a:ext>
              </a:extLst>
            </p:cNvPr>
            <p:cNvGrpSpPr/>
            <p:nvPr/>
          </p:nvGrpSpPr>
          <p:grpSpPr>
            <a:xfrm>
              <a:off x="7580044" y="-198238"/>
              <a:ext cx="2048034" cy="1771973"/>
              <a:chOff x="7507123" y="1906132"/>
              <a:chExt cx="2048034" cy="1771973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F118238-69E1-91C6-E538-D4114C7217B7}"/>
                  </a:ext>
                </a:extLst>
              </p:cNvPr>
              <p:cNvSpPr/>
              <p:nvPr/>
            </p:nvSpPr>
            <p:spPr>
              <a:xfrm>
                <a:off x="7894225" y="1906132"/>
                <a:ext cx="1660932" cy="1771973"/>
              </a:xfrm>
              <a:prstGeom prst="rect">
                <a:avLst/>
              </a:prstGeom>
              <a:ln w="412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70418389-5570-AB49-D4A3-7A992475DEBD}"/>
                  </a:ext>
                </a:extLst>
              </p:cNvPr>
              <p:cNvCxnSpPr>
                <a:cxnSpLocks/>
                <a:stCxn id="131" idx="2"/>
                <a:endCxn id="132" idx="0"/>
              </p:cNvCxnSpPr>
              <p:nvPr/>
            </p:nvCxnSpPr>
            <p:spPr>
              <a:xfrm>
                <a:off x="8141225" y="2343475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F0D5B3CF-8C9C-2908-A287-2EFA16979EB7}"/>
                  </a:ext>
                </a:extLst>
              </p:cNvPr>
              <p:cNvCxnSpPr>
                <a:cxnSpLocks/>
                <a:stCxn id="131" idx="3"/>
                <a:endCxn id="133" idx="1"/>
              </p:cNvCxnSpPr>
              <p:nvPr/>
            </p:nvCxnSpPr>
            <p:spPr>
              <a:xfrm>
                <a:off x="8288649" y="2181330"/>
                <a:ext cx="10289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2A026F5-49D4-FD5A-6BB5-A4058248BA85}"/>
                  </a:ext>
                </a:extLst>
              </p:cNvPr>
              <p:cNvCxnSpPr>
                <a:cxnSpLocks/>
                <a:stCxn id="132" idx="3"/>
                <a:endCxn id="134" idx="1"/>
              </p:cNvCxnSpPr>
              <p:nvPr/>
            </p:nvCxnSpPr>
            <p:spPr>
              <a:xfrm>
                <a:off x="8288649" y="2596337"/>
                <a:ext cx="10289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63B4B5E-F6E5-DAC8-F708-0DF493BFA5FA}"/>
                  </a:ext>
                </a:extLst>
              </p:cNvPr>
              <p:cNvCxnSpPr>
                <a:cxnSpLocks/>
                <a:stCxn id="133" idx="2"/>
                <a:endCxn id="134" idx="0"/>
              </p:cNvCxnSpPr>
              <p:nvPr/>
            </p:nvCxnSpPr>
            <p:spPr>
              <a:xfrm>
                <a:off x="8538964" y="2343475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FDD575C-3030-A119-A1F5-7399FB3EFC4C}"/>
                  </a:ext>
                </a:extLst>
              </p:cNvPr>
              <p:cNvCxnSpPr>
                <a:cxnSpLocks/>
                <a:stCxn id="135" idx="2"/>
                <a:endCxn id="136" idx="0"/>
              </p:cNvCxnSpPr>
              <p:nvPr/>
            </p:nvCxnSpPr>
            <p:spPr>
              <a:xfrm>
                <a:off x="8919810" y="2341125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53A7282-A04B-AFCD-87AE-2A8F2FB8F2BE}"/>
                  </a:ext>
                </a:extLst>
              </p:cNvPr>
              <p:cNvCxnSpPr>
                <a:cxnSpLocks/>
                <a:stCxn id="135" idx="3"/>
                <a:endCxn id="137" idx="1"/>
              </p:cNvCxnSpPr>
              <p:nvPr/>
            </p:nvCxnSpPr>
            <p:spPr>
              <a:xfrm>
                <a:off x="9067234" y="2178980"/>
                <a:ext cx="98283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2684E371-8FA7-4B06-E56F-88B6596CD010}"/>
                  </a:ext>
                </a:extLst>
              </p:cNvPr>
              <p:cNvCxnSpPr>
                <a:cxnSpLocks/>
                <a:stCxn id="136" idx="3"/>
                <a:endCxn id="138" idx="1"/>
              </p:cNvCxnSpPr>
              <p:nvPr/>
            </p:nvCxnSpPr>
            <p:spPr>
              <a:xfrm>
                <a:off x="9067234" y="2593987"/>
                <a:ext cx="98283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0297A49B-619E-FCB4-9BD7-AB2CD2A0B905}"/>
                  </a:ext>
                </a:extLst>
              </p:cNvPr>
              <p:cNvCxnSpPr>
                <a:cxnSpLocks/>
                <a:stCxn id="137" idx="2"/>
                <a:endCxn id="138" idx="0"/>
              </p:cNvCxnSpPr>
              <p:nvPr/>
            </p:nvCxnSpPr>
            <p:spPr>
              <a:xfrm>
                <a:off x="9312942" y="2341125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0259DEAD-DF3F-8172-0F1D-66B5F8EE1FAE}"/>
                  </a:ext>
                </a:extLst>
              </p:cNvPr>
              <p:cNvCxnSpPr>
                <a:cxnSpLocks/>
                <a:stCxn id="133" idx="3"/>
                <a:endCxn id="135" idx="1"/>
              </p:cNvCxnSpPr>
              <p:nvPr/>
            </p:nvCxnSpPr>
            <p:spPr>
              <a:xfrm flipV="1">
                <a:off x="8686388" y="2178980"/>
                <a:ext cx="85996" cy="235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C1B8A36B-675F-B5B8-8363-1D207E881AAD}"/>
                  </a:ext>
                </a:extLst>
              </p:cNvPr>
              <p:cNvCxnSpPr>
                <a:cxnSpLocks/>
                <a:stCxn id="134" idx="3"/>
                <a:endCxn id="136" idx="1"/>
              </p:cNvCxnSpPr>
              <p:nvPr/>
            </p:nvCxnSpPr>
            <p:spPr>
              <a:xfrm flipV="1">
                <a:off x="8686388" y="2593987"/>
                <a:ext cx="85996" cy="235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65FA9579-5FFB-8D88-53F5-D30DB1C968F2}"/>
                  </a:ext>
                </a:extLst>
              </p:cNvPr>
              <p:cNvCxnSpPr>
                <a:cxnSpLocks/>
                <a:stCxn id="139" idx="2"/>
                <a:endCxn id="140" idx="0"/>
              </p:cNvCxnSpPr>
              <p:nvPr/>
            </p:nvCxnSpPr>
            <p:spPr>
              <a:xfrm>
                <a:off x="8141225" y="3166441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A4C4D39E-5BA1-29D5-A66F-EB6D62FE256B}"/>
                  </a:ext>
                </a:extLst>
              </p:cNvPr>
              <p:cNvCxnSpPr>
                <a:cxnSpLocks/>
                <a:stCxn id="139" idx="3"/>
                <a:endCxn id="141" idx="1"/>
              </p:cNvCxnSpPr>
              <p:nvPr/>
            </p:nvCxnSpPr>
            <p:spPr>
              <a:xfrm>
                <a:off x="8288649" y="3004296"/>
                <a:ext cx="10289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304C93CB-C5CC-F495-83E1-1DE4220EF15B}"/>
                  </a:ext>
                </a:extLst>
              </p:cNvPr>
              <p:cNvCxnSpPr>
                <a:cxnSpLocks/>
                <a:stCxn id="140" idx="3"/>
                <a:endCxn id="142" idx="1"/>
              </p:cNvCxnSpPr>
              <p:nvPr/>
            </p:nvCxnSpPr>
            <p:spPr>
              <a:xfrm>
                <a:off x="8288649" y="3419302"/>
                <a:ext cx="10289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FA9F6890-1C1A-5DC7-D882-F375446E1ABA}"/>
                  </a:ext>
                </a:extLst>
              </p:cNvPr>
              <p:cNvCxnSpPr>
                <a:cxnSpLocks/>
                <a:stCxn id="141" idx="2"/>
                <a:endCxn id="142" idx="0"/>
              </p:cNvCxnSpPr>
              <p:nvPr/>
            </p:nvCxnSpPr>
            <p:spPr>
              <a:xfrm>
                <a:off x="8538964" y="3166441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682FE6B3-3941-4480-1606-809A6B1284F5}"/>
                  </a:ext>
                </a:extLst>
              </p:cNvPr>
              <p:cNvCxnSpPr>
                <a:cxnSpLocks/>
                <a:stCxn id="143" idx="2"/>
                <a:endCxn id="144" idx="0"/>
              </p:cNvCxnSpPr>
              <p:nvPr/>
            </p:nvCxnSpPr>
            <p:spPr>
              <a:xfrm>
                <a:off x="8919810" y="3164090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02A2016D-94CA-D206-E99F-1B54AF412732}"/>
                  </a:ext>
                </a:extLst>
              </p:cNvPr>
              <p:cNvCxnSpPr>
                <a:cxnSpLocks/>
                <a:stCxn id="143" idx="3"/>
                <a:endCxn id="145" idx="1"/>
              </p:cNvCxnSpPr>
              <p:nvPr/>
            </p:nvCxnSpPr>
            <p:spPr>
              <a:xfrm>
                <a:off x="9067234" y="3001945"/>
                <a:ext cx="98283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799B7FB-10F5-CAB9-96C9-1178A29B169A}"/>
                  </a:ext>
                </a:extLst>
              </p:cNvPr>
              <p:cNvSpPr/>
              <p:nvPr/>
            </p:nvSpPr>
            <p:spPr>
              <a:xfrm>
                <a:off x="7993800" y="2019184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5355B1B-F903-C65C-90E7-71C14E4F461A}"/>
                  </a:ext>
                </a:extLst>
              </p:cNvPr>
              <p:cNvSpPr/>
              <p:nvPr/>
            </p:nvSpPr>
            <p:spPr>
              <a:xfrm>
                <a:off x="7993800" y="2434191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6847CA3-7E19-E38C-F0C9-E40DFD562D2A}"/>
                  </a:ext>
                </a:extLst>
              </p:cNvPr>
              <p:cNvSpPr/>
              <p:nvPr/>
            </p:nvSpPr>
            <p:spPr>
              <a:xfrm>
                <a:off x="8391539" y="2019184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FD721F9-9492-E706-56BB-35D3B2637D49}"/>
                  </a:ext>
                </a:extLst>
              </p:cNvPr>
              <p:cNvSpPr/>
              <p:nvPr/>
            </p:nvSpPr>
            <p:spPr>
              <a:xfrm>
                <a:off x="8391539" y="2434191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032A252-F352-24F6-BD2D-F672BB41E9DB}"/>
                  </a:ext>
                </a:extLst>
              </p:cNvPr>
              <p:cNvSpPr/>
              <p:nvPr/>
            </p:nvSpPr>
            <p:spPr>
              <a:xfrm>
                <a:off x="8772386" y="2016834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49E532E-260B-CE5E-721C-599E421B4317}"/>
                  </a:ext>
                </a:extLst>
              </p:cNvPr>
              <p:cNvSpPr/>
              <p:nvPr/>
            </p:nvSpPr>
            <p:spPr>
              <a:xfrm>
                <a:off x="8772386" y="2431841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29AD016-2C7C-3044-F82A-EC6B7DDA9EBD}"/>
                  </a:ext>
                </a:extLst>
              </p:cNvPr>
              <p:cNvSpPr/>
              <p:nvPr/>
            </p:nvSpPr>
            <p:spPr>
              <a:xfrm>
                <a:off x="9165518" y="2016834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BCDBE73-A8F3-80FA-6F98-E04CAA24E03B}"/>
                  </a:ext>
                </a:extLst>
              </p:cNvPr>
              <p:cNvSpPr/>
              <p:nvPr/>
            </p:nvSpPr>
            <p:spPr>
              <a:xfrm>
                <a:off x="9165518" y="2431841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D45A071-8263-F472-CF06-D6FF7A102F09}"/>
                  </a:ext>
                </a:extLst>
              </p:cNvPr>
              <p:cNvSpPr/>
              <p:nvPr/>
            </p:nvSpPr>
            <p:spPr>
              <a:xfrm>
                <a:off x="7993800" y="2842150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0BA8097-1BC5-8C3D-72A9-2546F1861867}"/>
                  </a:ext>
                </a:extLst>
              </p:cNvPr>
              <p:cNvSpPr/>
              <p:nvPr/>
            </p:nvSpPr>
            <p:spPr>
              <a:xfrm>
                <a:off x="7993800" y="3257157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1EF3864-AEB4-AEBE-0190-5BF2CD0C76D3}"/>
                  </a:ext>
                </a:extLst>
              </p:cNvPr>
              <p:cNvSpPr/>
              <p:nvPr/>
            </p:nvSpPr>
            <p:spPr>
              <a:xfrm>
                <a:off x="8391539" y="2842150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21F9501-F1A1-E57D-6269-4CA02A400202}"/>
                  </a:ext>
                </a:extLst>
              </p:cNvPr>
              <p:cNvSpPr/>
              <p:nvPr/>
            </p:nvSpPr>
            <p:spPr>
              <a:xfrm>
                <a:off x="8391539" y="3257157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056ECE2-0190-2661-7B03-74BC60CC3A2F}"/>
                  </a:ext>
                </a:extLst>
              </p:cNvPr>
              <p:cNvSpPr/>
              <p:nvPr/>
            </p:nvSpPr>
            <p:spPr>
              <a:xfrm>
                <a:off x="8772386" y="2839799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F2CC49C-F564-3D2D-F384-1B6C2CDE6408}"/>
                  </a:ext>
                </a:extLst>
              </p:cNvPr>
              <p:cNvSpPr/>
              <p:nvPr/>
            </p:nvSpPr>
            <p:spPr>
              <a:xfrm>
                <a:off x="8772386" y="3254806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EA088BE-2F32-F4E7-39A8-4D6F613AE6DA}"/>
                  </a:ext>
                </a:extLst>
              </p:cNvPr>
              <p:cNvSpPr/>
              <p:nvPr/>
            </p:nvSpPr>
            <p:spPr>
              <a:xfrm>
                <a:off x="9165518" y="2839799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B8AB601-2E52-7DF6-5939-5FCB2415279E}"/>
                  </a:ext>
                </a:extLst>
              </p:cNvPr>
              <p:cNvSpPr/>
              <p:nvPr/>
            </p:nvSpPr>
            <p:spPr>
              <a:xfrm>
                <a:off x="9165518" y="3254806"/>
                <a:ext cx="294849" cy="3242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</a:t>
                </a: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FC2137E3-60C0-9C30-6766-3C6C29AFC855}"/>
                  </a:ext>
                </a:extLst>
              </p:cNvPr>
              <p:cNvCxnSpPr>
                <a:cxnSpLocks/>
                <a:stCxn id="144" idx="3"/>
                <a:endCxn id="146" idx="1"/>
              </p:cNvCxnSpPr>
              <p:nvPr/>
            </p:nvCxnSpPr>
            <p:spPr>
              <a:xfrm>
                <a:off x="9067234" y="3416952"/>
                <a:ext cx="98283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FF525DC-8885-78A4-96C9-6905F2585FEC}"/>
                  </a:ext>
                </a:extLst>
              </p:cNvPr>
              <p:cNvCxnSpPr>
                <a:cxnSpLocks/>
                <a:stCxn id="145" idx="2"/>
                <a:endCxn id="146" idx="0"/>
              </p:cNvCxnSpPr>
              <p:nvPr/>
            </p:nvCxnSpPr>
            <p:spPr>
              <a:xfrm>
                <a:off x="9312942" y="3164090"/>
                <a:ext cx="0" cy="90716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A6DC5E34-13E3-FE2B-FD1C-2DC9C335EB87}"/>
                  </a:ext>
                </a:extLst>
              </p:cNvPr>
              <p:cNvCxnSpPr>
                <a:cxnSpLocks/>
                <a:stCxn id="141" idx="3"/>
                <a:endCxn id="143" idx="1"/>
              </p:cNvCxnSpPr>
              <p:nvPr/>
            </p:nvCxnSpPr>
            <p:spPr>
              <a:xfrm flipV="1">
                <a:off x="8686388" y="3001945"/>
                <a:ext cx="85996" cy="235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01147149-7F92-5745-57E2-F3A921892818}"/>
                  </a:ext>
                </a:extLst>
              </p:cNvPr>
              <p:cNvCxnSpPr>
                <a:cxnSpLocks/>
                <a:stCxn id="142" idx="3"/>
                <a:endCxn id="144" idx="1"/>
              </p:cNvCxnSpPr>
              <p:nvPr/>
            </p:nvCxnSpPr>
            <p:spPr>
              <a:xfrm flipV="1">
                <a:off x="8686388" y="3416952"/>
                <a:ext cx="85996" cy="2351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086667AE-B30F-8714-F13B-F300EE1762EE}"/>
                  </a:ext>
                </a:extLst>
              </p:cNvPr>
              <p:cNvCxnSpPr>
                <a:cxnSpLocks/>
                <a:stCxn id="138" idx="2"/>
                <a:endCxn id="145" idx="0"/>
              </p:cNvCxnSpPr>
              <p:nvPr/>
            </p:nvCxnSpPr>
            <p:spPr>
              <a:xfrm>
                <a:off x="9312942" y="2756132"/>
                <a:ext cx="0" cy="83668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04666BD1-43E5-52BB-73AE-42439A26ECFB}"/>
                  </a:ext>
                </a:extLst>
              </p:cNvPr>
              <p:cNvCxnSpPr>
                <a:cxnSpLocks/>
                <a:stCxn id="136" idx="2"/>
                <a:endCxn id="143" idx="0"/>
              </p:cNvCxnSpPr>
              <p:nvPr/>
            </p:nvCxnSpPr>
            <p:spPr>
              <a:xfrm>
                <a:off x="8919810" y="2756132"/>
                <a:ext cx="0" cy="83668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2BA3E764-71CD-E6E6-DBD0-027FB6DFB837}"/>
                  </a:ext>
                </a:extLst>
              </p:cNvPr>
              <p:cNvCxnSpPr>
                <a:cxnSpLocks/>
                <a:stCxn id="134" idx="2"/>
                <a:endCxn id="141" idx="0"/>
              </p:cNvCxnSpPr>
              <p:nvPr/>
            </p:nvCxnSpPr>
            <p:spPr>
              <a:xfrm>
                <a:off x="8538964" y="2758483"/>
                <a:ext cx="0" cy="83668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E1F68FC0-AB04-22F9-625F-AB3749130C58}"/>
                  </a:ext>
                </a:extLst>
              </p:cNvPr>
              <p:cNvCxnSpPr>
                <a:cxnSpLocks/>
                <a:stCxn id="132" idx="2"/>
                <a:endCxn id="139" idx="0"/>
              </p:cNvCxnSpPr>
              <p:nvPr/>
            </p:nvCxnSpPr>
            <p:spPr>
              <a:xfrm>
                <a:off x="8141225" y="2758483"/>
                <a:ext cx="0" cy="83668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141F3E47-3EEA-050F-D915-6DFA086698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4496" y="2187963"/>
                <a:ext cx="233797" cy="617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8253D6E1-D59D-C1A2-E3D7-683705C847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2144" y="2587632"/>
                <a:ext cx="231570" cy="635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7F807438-D147-6BF7-8593-4E9A814F22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2144" y="3016198"/>
                <a:ext cx="232059" cy="90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25DCDC1E-215F-5248-A2DD-5431474F28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2144" y="3409196"/>
                <a:ext cx="221323" cy="684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0EC198BE-3BE3-AAC0-DF60-DD1EAC8DBCB1}"/>
                  </a:ext>
                </a:extLst>
              </p:cNvPr>
              <p:cNvSpPr/>
              <p:nvPr/>
            </p:nvSpPr>
            <p:spPr>
              <a:xfrm rot="16200000">
                <a:off x="7251148" y="2252783"/>
                <a:ext cx="759324" cy="247373"/>
              </a:xfrm>
              <a:prstGeom prst="rect">
                <a:avLst/>
              </a:prstGeom>
              <a:solidFill>
                <a:schemeClr val="accent3">
                  <a:lumMod val="75000"/>
                  <a:alpha val="91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7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 MEMORY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C222E5A-7B7C-5D50-4DB9-66036B8A8B57}"/>
                </a:ext>
              </a:extLst>
            </p:cNvPr>
            <p:cNvGrpSpPr/>
            <p:nvPr/>
          </p:nvGrpSpPr>
          <p:grpSpPr>
            <a:xfrm>
              <a:off x="9133864" y="-161291"/>
              <a:ext cx="2866848" cy="1843241"/>
              <a:chOff x="9060943" y="1943079"/>
              <a:chExt cx="2866848" cy="1843241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9F80FEF-2E6A-9C92-4096-004C9C605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8543" y="1943079"/>
                <a:ext cx="937331" cy="901762"/>
              </a:xfrm>
              <a:prstGeom prst="line">
                <a:avLst/>
              </a:prstGeom>
              <a:ln w="349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B190E65-2254-33EF-88CB-06B542AC0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0943" y="3162152"/>
                <a:ext cx="936041" cy="620904"/>
              </a:xfrm>
              <a:prstGeom prst="line">
                <a:avLst/>
              </a:prstGeom>
              <a:ln w="349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A25C2CC-9206-A9EA-06B8-2BBFD742C2C2}"/>
                  </a:ext>
                </a:extLst>
              </p:cNvPr>
              <p:cNvSpPr/>
              <p:nvPr/>
            </p:nvSpPr>
            <p:spPr>
              <a:xfrm>
                <a:off x="10035585" y="1952562"/>
                <a:ext cx="1613807" cy="1833758"/>
              </a:xfrm>
              <a:prstGeom prst="rect">
                <a:avLst/>
              </a:prstGeom>
              <a:ln w="412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5AA84A4-74FF-CBE0-C864-66E4C2BB9D6C}"/>
                  </a:ext>
                </a:extLst>
              </p:cNvPr>
              <p:cNvSpPr/>
              <p:nvPr/>
            </p:nvSpPr>
            <p:spPr>
              <a:xfrm rot="5400000">
                <a:off x="10776710" y="1388857"/>
                <a:ext cx="162991" cy="14172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Config. Memory</a:t>
                </a:r>
                <a:endParaRPr kumimoji="0" lang="en-SG" sz="105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lowchart: Manual Operation 66">
                <a:extLst>
                  <a:ext uri="{FF2B5EF4-FFF2-40B4-BE49-F238E27FC236}">
                    <a16:creationId xmlns:a16="http://schemas.microsoft.com/office/drawing/2014/main" id="{D5F79AD3-99E6-955C-EF1F-25EA0414F711}"/>
                  </a:ext>
                </a:extLst>
              </p:cNvPr>
              <p:cNvSpPr/>
              <p:nvPr/>
            </p:nvSpPr>
            <p:spPr>
              <a:xfrm rot="16200000">
                <a:off x="10553261" y="2544884"/>
                <a:ext cx="575177" cy="43858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8115 w 10000"/>
                  <a:gd name="connsiteY1" fmla="*/ 13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2000 w 10000"/>
                  <a:gd name="connsiteY4" fmla="*/ 10000 h 10000"/>
                  <a:gd name="connsiteX5" fmla="*/ 0 w 10000"/>
                  <a:gd name="connsiteY5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8115" y="13"/>
                    </a:lnTo>
                    <a:lnTo>
                      <a:pt x="10000" y="0"/>
                    </a:lnTo>
                    <a:lnTo>
                      <a:pt x="8000" y="10000"/>
                    </a:lnTo>
                    <a:lnTo>
                      <a:pt x="200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33C1-34FA-C055-0B44-9C9182F58B6B}"/>
                  </a:ext>
                </a:extLst>
              </p:cNvPr>
              <p:cNvSpPr/>
              <p:nvPr/>
            </p:nvSpPr>
            <p:spPr>
              <a:xfrm>
                <a:off x="10684298" y="3151247"/>
                <a:ext cx="280728" cy="37286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RF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BB8DF69-3871-112D-7F8A-5EB7756E51CD}"/>
                  </a:ext>
                </a:extLst>
              </p:cNvPr>
              <p:cNvSpPr/>
              <p:nvPr/>
            </p:nvSpPr>
            <p:spPr>
              <a:xfrm rot="5400000">
                <a:off x="9531470" y="2852065"/>
                <a:ext cx="1301833" cy="21217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Switch</a:t>
                </a:r>
                <a:endParaRPr kumimoji="0" lang="en-SG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69F9EF4-84CB-5F89-0180-00F0AEFFF9E3}"/>
                  </a:ext>
                </a:extLst>
              </p:cNvPr>
              <p:cNvSpPr/>
              <p:nvPr/>
            </p:nvSpPr>
            <p:spPr>
              <a:xfrm>
                <a:off x="9732420" y="2399009"/>
                <a:ext cx="239850" cy="2367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058BD81-71B0-2B8F-7F52-725F977C89E4}"/>
                  </a:ext>
                </a:extLst>
              </p:cNvPr>
              <p:cNvSpPr/>
              <p:nvPr/>
            </p:nvSpPr>
            <p:spPr>
              <a:xfrm>
                <a:off x="9735580" y="2716319"/>
                <a:ext cx="239850" cy="2367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448385F-8C96-BFE1-F4AD-E11FF83BF4EA}"/>
                  </a:ext>
                </a:extLst>
              </p:cNvPr>
              <p:cNvSpPr/>
              <p:nvPr/>
            </p:nvSpPr>
            <p:spPr>
              <a:xfrm>
                <a:off x="9735580" y="3033754"/>
                <a:ext cx="239850" cy="2367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A50BF31-34C4-650E-774A-EA4318B025FA}"/>
                  </a:ext>
                </a:extLst>
              </p:cNvPr>
              <p:cNvSpPr/>
              <p:nvPr/>
            </p:nvSpPr>
            <p:spPr>
              <a:xfrm>
                <a:off x="9739615" y="3358386"/>
                <a:ext cx="239850" cy="2367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872D865-57BB-9802-AF6F-414197877C22}"/>
                  </a:ext>
                </a:extLst>
              </p:cNvPr>
              <p:cNvGrpSpPr/>
              <p:nvPr/>
            </p:nvGrpSpPr>
            <p:grpSpPr>
              <a:xfrm rot="16200000">
                <a:off x="9538939" y="2939654"/>
                <a:ext cx="985010" cy="113620"/>
                <a:chOff x="8571078" y="1836800"/>
                <a:chExt cx="1881110" cy="231491"/>
              </a:xfrm>
            </p:grpSpPr>
            <p:cxnSp>
              <p:nvCxnSpPr>
                <p:cNvPr id="110" name="Connector: Elbow 188">
                  <a:extLst>
                    <a:ext uri="{FF2B5EF4-FFF2-40B4-BE49-F238E27FC236}">
                      <a16:creationId xmlns:a16="http://schemas.microsoft.com/office/drawing/2014/main" id="{2FE701EF-0AAB-03BA-4347-A81602F6A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469227" y="1962252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nector: Elbow 189">
                  <a:extLst>
                    <a:ext uri="{FF2B5EF4-FFF2-40B4-BE49-F238E27FC236}">
                      <a16:creationId xmlns:a16="http://schemas.microsoft.com/office/drawing/2014/main" id="{8B25D02B-0078-1F07-FAB7-DFF3A690B5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088103" y="1948492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onnector: Elbow 190">
                  <a:extLst>
                    <a:ext uri="{FF2B5EF4-FFF2-40B4-BE49-F238E27FC236}">
                      <a16:creationId xmlns:a16="http://schemas.microsoft.com/office/drawing/2014/main" id="{18AC3083-9FB4-24A6-3DC7-BBE4C15C46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717798" y="1963597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onnector: Elbow 191">
                  <a:extLst>
                    <a:ext uri="{FF2B5EF4-FFF2-40B4-BE49-F238E27FC236}">
                      <a16:creationId xmlns:a16="http://schemas.microsoft.com/office/drawing/2014/main" id="{7515DA6B-CBBD-4EF3-A6BC-224B2723E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347493" y="1938651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5B0BECA-DD03-868F-0D73-D5DD49D0E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2763" y="2178980"/>
                <a:ext cx="0" cy="1282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8CCFDEA-F123-5229-383E-D8852E34D390}"/>
                  </a:ext>
                </a:extLst>
              </p:cNvPr>
              <p:cNvCxnSpPr>
                <a:cxnSpLocks/>
                <a:stCxn id="65" idx="3"/>
              </p:cNvCxnSpPr>
              <p:nvPr/>
            </p:nvCxnSpPr>
            <p:spPr>
              <a:xfrm>
                <a:off x="10858206" y="2178980"/>
                <a:ext cx="0" cy="376323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C0C197-7239-58B6-AE1A-996936C9C8A6}"/>
                  </a:ext>
                </a:extLst>
              </p:cNvPr>
              <p:cNvSpPr/>
              <p:nvPr/>
            </p:nvSpPr>
            <p:spPr>
              <a:xfrm rot="5400000">
                <a:off x="10822975" y="2847021"/>
                <a:ext cx="1301833" cy="21217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Switch</a:t>
                </a:r>
                <a:endParaRPr kumimoji="0" lang="en-SG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3B2F0C1-D4B8-4E60-06B0-958FEEBD3251}"/>
                  </a:ext>
                </a:extLst>
              </p:cNvPr>
              <p:cNvGrpSpPr/>
              <p:nvPr/>
            </p:nvGrpSpPr>
            <p:grpSpPr>
              <a:xfrm>
                <a:off x="11680746" y="2387416"/>
                <a:ext cx="247045" cy="1196167"/>
                <a:chOff x="11285152" y="2307567"/>
                <a:chExt cx="503331" cy="2284363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B444AEC-46A4-16C5-F26A-93EBF05AA03F}"/>
                    </a:ext>
                  </a:extLst>
                </p:cNvPr>
                <p:cNvSpPr/>
                <p:nvPr/>
              </p:nvSpPr>
              <p:spPr>
                <a:xfrm>
                  <a:off x="11285152" y="2307567"/>
                  <a:ext cx="488673" cy="45220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N</a:t>
                  </a: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A1769-E936-85AE-BF29-CDE5A9D19572}"/>
                    </a:ext>
                  </a:extLst>
                </p:cNvPr>
                <p:cNvSpPr/>
                <p:nvPr/>
              </p:nvSpPr>
              <p:spPr>
                <a:xfrm>
                  <a:off x="11291590" y="2913548"/>
                  <a:ext cx="488673" cy="45220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45C7EB3-598D-D31E-2238-94D69082A748}"/>
                    </a:ext>
                  </a:extLst>
                </p:cNvPr>
                <p:cNvSpPr/>
                <p:nvPr/>
              </p:nvSpPr>
              <p:spPr>
                <a:xfrm>
                  <a:off x="11291590" y="3519763"/>
                  <a:ext cx="488673" cy="45220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W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48B9E83A-5780-9C3F-731C-1B6A728915DD}"/>
                    </a:ext>
                  </a:extLst>
                </p:cNvPr>
                <p:cNvSpPr/>
                <p:nvPr/>
              </p:nvSpPr>
              <p:spPr>
                <a:xfrm>
                  <a:off x="11299810" y="4139723"/>
                  <a:ext cx="488673" cy="45220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2B8EFAF-89D8-91C4-EB2E-AC28CA0A645A}"/>
                  </a:ext>
                </a:extLst>
              </p:cNvPr>
              <p:cNvGrpSpPr/>
              <p:nvPr/>
            </p:nvGrpSpPr>
            <p:grpSpPr>
              <a:xfrm rot="16200000">
                <a:off x="11138675" y="2923513"/>
                <a:ext cx="985010" cy="113620"/>
                <a:chOff x="8571078" y="1836800"/>
                <a:chExt cx="1881110" cy="231491"/>
              </a:xfrm>
            </p:grpSpPr>
            <p:cxnSp>
              <p:nvCxnSpPr>
                <p:cNvPr id="102" name="Connector: Elbow 180">
                  <a:extLst>
                    <a:ext uri="{FF2B5EF4-FFF2-40B4-BE49-F238E27FC236}">
                      <a16:creationId xmlns:a16="http://schemas.microsoft.com/office/drawing/2014/main" id="{A6B1CA3C-6865-069D-D077-64B3D2077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469227" y="1962252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or: Elbow 181">
                  <a:extLst>
                    <a:ext uri="{FF2B5EF4-FFF2-40B4-BE49-F238E27FC236}">
                      <a16:creationId xmlns:a16="http://schemas.microsoft.com/office/drawing/2014/main" id="{4AA31A76-CC35-D516-76B6-7076D8C78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088103" y="1948492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Connector: Elbow 182">
                  <a:extLst>
                    <a:ext uri="{FF2B5EF4-FFF2-40B4-BE49-F238E27FC236}">
                      <a16:creationId xmlns:a16="http://schemas.microsoft.com/office/drawing/2014/main" id="{7A42C3FC-8B02-BFF6-3715-AD334DBCA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717798" y="1963597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ctor: Elbow 183">
                  <a:extLst>
                    <a:ext uri="{FF2B5EF4-FFF2-40B4-BE49-F238E27FC236}">
                      <a16:creationId xmlns:a16="http://schemas.microsoft.com/office/drawing/2014/main" id="{49743852-FA09-BD87-D433-24670D80AA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347493" y="1938651"/>
                  <a:ext cx="206545" cy="2844"/>
                </a:xfrm>
                <a:prstGeom prst="bentConnector3">
                  <a:avLst>
                    <a:gd name="adj1" fmla="val 50000"/>
                  </a:avLst>
                </a:prstGeom>
                <a:ln w="158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Flowchart: Delay 157">
                <a:extLst>
                  <a:ext uri="{FF2B5EF4-FFF2-40B4-BE49-F238E27FC236}">
                    <a16:creationId xmlns:a16="http://schemas.microsoft.com/office/drawing/2014/main" id="{FC848F97-2B8C-F60D-A880-5AA54AC9133A}"/>
                  </a:ext>
                </a:extLst>
              </p:cNvPr>
              <p:cNvSpPr/>
              <p:nvPr/>
            </p:nvSpPr>
            <p:spPr>
              <a:xfrm>
                <a:off x="11061187" y="2731672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lowchart: Delay 158">
                <a:extLst>
                  <a:ext uri="{FF2B5EF4-FFF2-40B4-BE49-F238E27FC236}">
                    <a16:creationId xmlns:a16="http://schemas.microsoft.com/office/drawing/2014/main" id="{99B17B33-CFD0-E401-5305-89D5ACBA4D61}"/>
                  </a:ext>
                </a:extLst>
              </p:cNvPr>
              <p:cNvSpPr/>
              <p:nvPr/>
            </p:nvSpPr>
            <p:spPr>
              <a:xfrm>
                <a:off x="10620523" y="2586880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lowchart: Delay 159">
                <a:extLst>
                  <a:ext uri="{FF2B5EF4-FFF2-40B4-BE49-F238E27FC236}">
                    <a16:creationId xmlns:a16="http://schemas.microsoft.com/office/drawing/2014/main" id="{B92C256C-3B93-68BB-3930-D7C394BF7601}"/>
                  </a:ext>
                </a:extLst>
              </p:cNvPr>
              <p:cNvSpPr/>
              <p:nvPr/>
            </p:nvSpPr>
            <p:spPr>
              <a:xfrm>
                <a:off x="10620523" y="2878957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lowchart: Delay 160">
                <a:extLst>
                  <a:ext uri="{FF2B5EF4-FFF2-40B4-BE49-F238E27FC236}">
                    <a16:creationId xmlns:a16="http://schemas.microsoft.com/office/drawing/2014/main" id="{251965EE-3310-2ADD-155A-7923FE557848}"/>
                  </a:ext>
                </a:extLst>
              </p:cNvPr>
              <p:cNvSpPr/>
              <p:nvPr/>
            </p:nvSpPr>
            <p:spPr>
              <a:xfrm>
                <a:off x="10966072" y="3288759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lowchart: Delay 161">
                <a:extLst>
                  <a:ext uri="{FF2B5EF4-FFF2-40B4-BE49-F238E27FC236}">
                    <a16:creationId xmlns:a16="http://schemas.microsoft.com/office/drawing/2014/main" id="{5E7291BE-044B-88C7-373F-4126675F12C9}"/>
                  </a:ext>
                </a:extLst>
              </p:cNvPr>
              <p:cNvSpPr/>
              <p:nvPr/>
            </p:nvSpPr>
            <p:spPr>
              <a:xfrm>
                <a:off x="10683699" y="3288759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`</a:t>
                </a:r>
              </a:p>
            </p:txBody>
          </p:sp>
          <p:sp>
            <p:nvSpPr>
              <p:cNvPr id="84" name="Flowchart: Delay 162">
                <a:extLst>
                  <a:ext uri="{FF2B5EF4-FFF2-40B4-BE49-F238E27FC236}">
                    <a16:creationId xmlns:a16="http://schemas.microsoft.com/office/drawing/2014/main" id="{984B6B39-0C78-362B-DE1B-9176C5A1149F}"/>
                  </a:ext>
                </a:extLst>
              </p:cNvPr>
              <p:cNvSpPr/>
              <p:nvPr/>
            </p:nvSpPr>
            <p:spPr>
              <a:xfrm>
                <a:off x="10291457" y="2586880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lowchart: Delay 163">
                <a:extLst>
                  <a:ext uri="{FF2B5EF4-FFF2-40B4-BE49-F238E27FC236}">
                    <a16:creationId xmlns:a16="http://schemas.microsoft.com/office/drawing/2014/main" id="{E8573BDD-DAA2-FBC8-9758-F737944E711E}"/>
                  </a:ext>
                </a:extLst>
              </p:cNvPr>
              <p:cNvSpPr/>
              <p:nvPr/>
            </p:nvSpPr>
            <p:spPr>
              <a:xfrm>
                <a:off x="10291457" y="2878957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lowchart: Delay 164">
                <a:extLst>
                  <a:ext uri="{FF2B5EF4-FFF2-40B4-BE49-F238E27FC236}">
                    <a16:creationId xmlns:a16="http://schemas.microsoft.com/office/drawing/2014/main" id="{284E4A91-D078-DAAD-749E-3623AA4621FD}"/>
                  </a:ext>
                </a:extLst>
              </p:cNvPr>
              <p:cNvSpPr/>
              <p:nvPr/>
            </p:nvSpPr>
            <p:spPr>
              <a:xfrm>
                <a:off x="10291457" y="3288759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85FCD6B6-ACA5-47B7-1F84-EC49E5AA60E0}"/>
                  </a:ext>
                </a:extLst>
              </p:cNvPr>
              <p:cNvCxnSpPr>
                <a:cxnSpLocks/>
                <a:stCxn id="84" idx="3"/>
                <a:endCxn id="80" idx="1"/>
              </p:cNvCxnSpPr>
              <p:nvPr/>
            </p:nvCxnSpPr>
            <p:spPr>
              <a:xfrm>
                <a:off x="10313897" y="2611339"/>
                <a:ext cx="306626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8B6AEB6A-473F-98A3-9880-1E0E10D49868}"/>
                  </a:ext>
                </a:extLst>
              </p:cNvPr>
              <p:cNvCxnSpPr>
                <a:cxnSpLocks/>
                <a:stCxn id="85" idx="3"/>
                <a:endCxn id="81" idx="1"/>
              </p:cNvCxnSpPr>
              <p:nvPr/>
            </p:nvCxnSpPr>
            <p:spPr>
              <a:xfrm>
                <a:off x="10313896" y="2903417"/>
                <a:ext cx="30662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826259CB-AA8A-0EDA-BF42-4D3B7DA7714D}"/>
                  </a:ext>
                </a:extLst>
              </p:cNvPr>
              <p:cNvCxnSpPr>
                <a:cxnSpLocks/>
                <a:stCxn id="86" idx="3"/>
                <a:endCxn id="83" idx="1"/>
              </p:cNvCxnSpPr>
              <p:nvPr/>
            </p:nvCxnSpPr>
            <p:spPr>
              <a:xfrm>
                <a:off x="10313896" y="3313219"/>
                <a:ext cx="3698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9FB33DE-41FC-DE3F-3143-8B254F3DC42D}"/>
                  </a:ext>
                </a:extLst>
              </p:cNvPr>
              <p:cNvCxnSpPr>
                <a:cxnSpLocks/>
                <a:endCxn id="92" idx="1"/>
              </p:cNvCxnSpPr>
              <p:nvPr/>
            </p:nvCxnSpPr>
            <p:spPr>
              <a:xfrm flipV="1">
                <a:off x="10988512" y="3313219"/>
                <a:ext cx="380086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7F605AB-5528-6564-A7B3-0F20DCFC57A9}"/>
                  </a:ext>
                </a:extLst>
              </p:cNvPr>
              <p:cNvCxnSpPr>
                <a:cxnSpLocks/>
                <a:stCxn id="79" idx="3"/>
                <a:endCxn id="93" idx="1"/>
              </p:cNvCxnSpPr>
              <p:nvPr/>
            </p:nvCxnSpPr>
            <p:spPr>
              <a:xfrm>
                <a:off x="11083626" y="2756132"/>
                <a:ext cx="28497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Flowchart: Delay 170">
                <a:extLst>
                  <a:ext uri="{FF2B5EF4-FFF2-40B4-BE49-F238E27FC236}">
                    <a16:creationId xmlns:a16="http://schemas.microsoft.com/office/drawing/2014/main" id="{BB04E73B-C35F-D7DC-7B28-394450A09005}"/>
                  </a:ext>
                </a:extLst>
              </p:cNvPr>
              <p:cNvSpPr/>
              <p:nvPr/>
            </p:nvSpPr>
            <p:spPr>
              <a:xfrm>
                <a:off x="11368599" y="3288759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lowchart: Delay 171">
                <a:extLst>
                  <a:ext uri="{FF2B5EF4-FFF2-40B4-BE49-F238E27FC236}">
                    <a16:creationId xmlns:a16="http://schemas.microsoft.com/office/drawing/2014/main" id="{309A5097-2700-155E-26F7-4DC03395D571}"/>
                  </a:ext>
                </a:extLst>
              </p:cNvPr>
              <p:cNvSpPr/>
              <p:nvPr/>
            </p:nvSpPr>
            <p:spPr>
              <a:xfrm>
                <a:off x="11368599" y="2731672"/>
                <a:ext cx="22439" cy="48919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lowchart: Delay 172">
                <a:extLst>
                  <a:ext uri="{FF2B5EF4-FFF2-40B4-BE49-F238E27FC236}">
                    <a16:creationId xmlns:a16="http://schemas.microsoft.com/office/drawing/2014/main" id="{200D5EBC-CC90-7542-15CE-27223742D2EA}"/>
                  </a:ext>
                </a:extLst>
              </p:cNvPr>
              <p:cNvSpPr/>
              <p:nvPr/>
            </p:nvSpPr>
            <p:spPr>
              <a:xfrm rot="16200000">
                <a:off x="10165106" y="3574584"/>
                <a:ext cx="23940" cy="45854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lowchart: Delay 173">
                <a:extLst>
                  <a:ext uri="{FF2B5EF4-FFF2-40B4-BE49-F238E27FC236}">
                    <a16:creationId xmlns:a16="http://schemas.microsoft.com/office/drawing/2014/main" id="{AB639DBE-E5FE-B9B4-191C-F31D1AC46C74}"/>
                  </a:ext>
                </a:extLst>
              </p:cNvPr>
              <p:cNvSpPr/>
              <p:nvPr/>
            </p:nvSpPr>
            <p:spPr>
              <a:xfrm rot="5400000">
                <a:off x="10164796" y="2296280"/>
                <a:ext cx="23940" cy="45854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96" name="Connector: Elbow 174">
                <a:extLst>
                  <a:ext uri="{FF2B5EF4-FFF2-40B4-BE49-F238E27FC236}">
                    <a16:creationId xmlns:a16="http://schemas.microsoft.com/office/drawing/2014/main" id="{5B16C0B9-5A78-6476-E2C4-C88D4A054663}"/>
                  </a:ext>
                </a:extLst>
              </p:cNvPr>
              <p:cNvCxnSpPr>
                <a:cxnSpLocks/>
                <a:stCxn id="79" idx="3"/>
                <a:endCxn id="95" idx="1"/>
              </p:cNvCxnSpPr>
              <p:nvPr/>
            </p:nvCxnSpPr>
            <p:spPr>
              <a:xfrm flipH="1" flipV="1">
                <a:off x="10176767" y="2307238"/>
                <a:ext cx="906860" cy="448895"/>
              </a:xfrm>
              <a:prstGeom prst="bentConnector4">
                <a:avLst>
                  <a:gd name="adj1" fmla="val -12372"/>
                  <a:gd name="adj2" fmla="val 114139"/>
                </a:avLst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Connector: Elbow 175">
                <a:extLst>
                  <a:ext uri="{FF2B5EF4-FFF2-40B4-BE49-F238E27FC236}">
                    <a16:creationId xmlns:a16="http://schemas.microsoft.com/office/drawing/2014/main" id="{DBB63DF3-D9FA-12CC-C747-F233705DB09E}"/>
                  </a:ext>
                </a:extLst>
              </p:cNvPr>
              <p:cNvCxnSpPr>
                <a:cxnSpLocks/>
                <a:stCxn id="82" idx="3"/>
                <a:endCxn id="94" idx="1"/>
              </p:cNvCxnSpPr>
              <p:nvPr/>
            </p:nvCxnSpPr>
            <p:spPr>
              <a:xfrm flipH="1">
                <a:off x="10177076" y="3313219"/>
                <a:ext cx="811436" cy="296262"/>
              </a:xfrm>
              <a:prstGeom prst="bentConnector4">
                <a:avLst>
                  <a:gd name="adj1" fmla="val -24070"/>
                  <a:gd name="adj2" fmla="val 135144"/>
                </a:avLst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2BAA038-4EF3-46D6-D83D-73AD2445B1EA}"/>
                  </a:ext>
                </a:extLst>
              </p:cNvPr>
              <p:cNvCxnSpPr>
                <a:cxnSpLocks/>
                <a:endCxn id="76" idx="1"/>
              </p:cNvCxnSpPr>
              <p:nvPr/>
            </p:nvCxnSpPr>
            <p:spPr>
              <a:xfrm>
                <a:off x="11473892" y="2178980"/>
                <a:ext cx="0" cy="12321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3E23B74-2345-E3D2-CB5E-197E6968B913}"/>
                  </a:ext>
                </a:extLst>
              </p:cNvPr>
              <p:cNvSpPr txBox="1"/>
              <p:nvPr/>
            </p:nvSpPr>
            <p:spPr>
              <a:xfrm>
                <a:off x="10701434" y="2664014"/>
                <a:ext cx="258859" cy="164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ALU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90AD1E6-2DC2-0A38-D4BF-614401F01DAF}"/>
                  </a:ext>
                </a:extLst>
              </p:cNvPr>
              <p:cNvSpPr/>
              <p:nvPr/>
            </p:nvSpPr>
            <p:spPr>
              <a:xfrm>
                <a:off x="10424153" y="2581341"/>
                <a:ext cx="126959" cy="48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FEFFA68-44FC-1CAA-DEBE-1B897709F72B}"/>
                  </a:ext>
                </a:extLst>
              </p:cNvPr>
              <p:cNvSpPr/>
              <p:nvPr/>
            </p:nvSpPr>
            <p:spPr>
              <a:xfrm>
                <a:off x="10426711" y="2870393"/>
                <a:ext cx="126959" cy="4891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043A59F-C946-84FC-A721-9960614C17C6}"/>
                </a:ext>
              </a:extLst>
            </p:cNvPr>
            <p:cNvSpPr/>
            <p:nvPr/>
          </p:nvSpPr>
          <p:spPr>
            <a:xfrm rot="16200000">
              <a:off x="7333988" y="948184"/>
              <a:ext cx="759324" cy="247373"/>
            </a:xfrm>
            <a:prstGeom prst="rect">
              <a:avLst/>
            </a:prstGeom>
            <a:solidFill>
              <a:schemeClr val="accent3">
                <a:lumMod val="75000"/>
                <a:alpha val="91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MEMORY</a:t>
              </a:r>
            </a:p>
          </p:txBody>
        </p:sp>
      </p:grpSp>
      <p:pic>
        <p:nvPicPr>
          <p:cNvPr id="3" name="Picture 5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BBB429A-AC09-09F7-76A6-CD87F6BA3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6503" y="102557"/>
            <a:ext cx="687400" cy="851556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DAF6EA6-F0DF-DDB5-66E8-74499B962CDD}"/>
              </a:ext>
            </a:extLst>
          </p:cNvPr>
          <p:cNvGrpSpPr/>
          <p:nvPr/>
        </p:nvGrpSpPr>
        <p:grpSpPr>
          <a:xfrm>
            <a:off x="496701" y="2420992"/>
            <a:ext cx="7442967" cy="3353407"/>
            <a:chOff x="2519877" y="2502174"/>
            <a:chExt cx="7442967" cy="335340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150DC6F-DF24-1268-71E0-65D0AFD35D75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7628027" y="4143673"/>
              <a:ext cx="2385" cy="300231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0504C0D8-51BF-A766-AC23-CD45858B4F5F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>
            <a:xfrm flipV="1">
              <a:off x="4179417" y="3690357"/>
              <a:ext cx="239949" cy="502064"/>
            </a:xfrm>
            <a:prstGeom prst="bentConnector3">
              <a:avLst>
                <a:gd name="adj1" fmla="val 42134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5FF2F325-EAB1-F02F-8AE0-4C32ECD3F485}"/>
                </a:ext>
              </a:extLst>
            </p:cNvPr>
            <p:cNvCxnSpPr>
              <a:cxnSpLocks/>
              <a:stCxn id="18" idx="3"/>
              <a:endCxn id="24" idx="1"/>
            </p:cNvCxnSpPr>
            <p:nvPr/>
          </p:nvCxnSpPr>
          <p:spPr>
            <a:xfrm>
              <a:off x="4179417" y="4192421"/>
              <a:ext cx="228154" cy="509404"/>
            </a:xfrm>
            <a:prstGeom prst="bentConnector3">
              <a:avLst>
                <a:gd name="adj1" fmla="val 45864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1692CD62-31F9-0FAD-417D-C2156BA971E5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6661477" y="3407146"/>
              <a:ext cx="361328" cy="365077"/>
            </a:xfrm>
            <a:prstGeom prst="bentConnector3">
              <a:avLst>
                <a:gd name="adj1" fmla="val 54571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728ED3B6-2EED-9AA8-7B6B-400651DEDCD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6665634" y="3772222"/>
              <a:ext cx="357171" cy="227642"/>
            </a:xfrm>
            <a:prstGeom prst="bentConnector3">
              <a:avLst>
                <a:gd name="adj1" fmla="val 51679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43BCC6-FB90-957C-D0C3-140C3C94285A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7627516" y="2992325"/>
              <a:ext cx="511" cy="408447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B460479E-8644-6C94-EE37-B4D8997EF276}"/>
                </a:ext>
              </a:extLst>
            </p:cNvPr>
            <p:cNvCxnSpPr>
              <a:cxnSpLocks/>
              <a:stCxn id="21" idx="3"/>
              <a:endCxn id="27" idx="1"/>
            </p:cNvCxnSpPr>
            <p:nvPr/>
          </p:nvCxnSpPr>
          <p:spPr>
            <a:xfrm>
              <a:off x="5425982" y="3690357"/>
              <a:ext cx="234167" cy="309507"/>
            </a:xfrm>
            <a:prstGeom prst="bentConnector3">
              <a:avLst>
                <a:gd name="adj1" fmla="val 50000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C52E2A5-1F18-CF3A-07AF-07D47E8F192E}"/>
                </a:ext>
              </a:extLst>
            </p:cNvPr>
            <p:cNvCxnSpPr>
              <a:cxnSpLocks/>
              <a:stCxn id="28" idx="2"/>
              <a:endCxn id="46" idx="0"/>
            </p:cNvCxnSpPr>
            <p:nvPr/>
          </p:nvCxnSpPr>
          <p:spPr>
            <a:xfrm rot="16200000" flipH="1">
              <a:off x="6514011" y="4588936"/>
              <a:ext cx="427385" cy="1118651"/>
            </a:xfrm>
            <a:prstGeom prst="bentConnector3">
              <a:avLst>
                <a:gd name="adj1" fmla="val 36456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4D565680-8A92-B5A3-CA8C-EE70F7F8DCF5}"/>
                </a:ext>
              </a:extLst>
            </p:cNvPr>
            <p:cNvCxnSpPr>
              <a:cxnSpLocks/>
              <a:stCxn id="28" idx="2"/>
              <a:endCxn id="45" idx="0"/>
            </p:cNvCxnSpPr>
            <p:nvPr/>
          </p:nvCxnSpPr>
          <p:spPr>
            <a:xfrm rot="5400000">
              <a:off x="5585177" y="4764278"/>
              <a:ext cx="412909" cy="753492"/>
            </a:xfrm>
            <a:prstGeom prst="bentConnector3">
              <a:avLst>
                <a:gd name="adj1" fmla="val 37383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Document 15">
              <a:extLst>
                <a:ext uri="{FF2B5EF4-FFF2-40B4-BE49-F238E27FC236}">
                  <a16:creationId xmlns:a16="http://schemas.microsoft.com/office/drawing/2014/main" id="{064B169F-B34E-75A4-F1ED-8A6852E8509B}"/>
                </a:ext>
              </a:extLst>
            </p:cNvPr>
            <p:cNvSpPr/>
            <p:nvPr/>
          </p:nvSpPr>
          <p:spPr>
            <a:xfrm>
              <a:off x="8528863" y="2506832"/>
              <a:ext cx="1433981" cy="447684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Basic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Modules(Chisel)</a:t>
              </a:r>
            </a:p>
          </p:txBody>
        </p:sp>
        <p:sp>
          <p:nvSpPr>
            <p:cNvPr id="14" name="Document 15">
              <a:extLst>
                <a:ext uri="{FF2B5EF4-FFF2-40B4-BE49-F238E27FC236}">
                  <a16:creationId xmlns:a16="http://schemas.microsoft.com/office/drawing/2014/main" id="{F63F6232-53AF-EF70-92F5-EED4FFB27707}"/>
                </a:ext>
              </a:extLst>
            </p:cNvPr>
            <p:cNvSpPr/>
            <p:nvPr/>
          </p:nvSpPr>
          <p:spPr>
            <a:xfrm>
              <a:off x="8449302" y="4435568"/>
              <a:ext cx="1486115" cy="479910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Verilog RTL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7E61FC-3518-0136-FFA1-B1A12D060177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9189091" y="4144241"/>
              <a:ext cx="3269" cy="291327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9FC67DB6-D41B-9683-18AA-4AAF4AA67EFE}"/>
                </a:ext>
              </a:extLst>
            </p:cNvPr>
            <p:cNvSpPr/>
            <p:nvPr/>
          </p:nvSpPr>
          <p:spPr>
            <a:xfrm>
              <a:off x="8415336" y="3401338"/>
              <a:ext cx="1547508" cy="742903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Hardware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Generator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  <a:ea typeface="+mn-ea"/>
                <a:cs typeface="+mn-cs"/>
              </a:endParaRPr>
            </a:p>
          </p:txBody>
        </p:sp>
        <p:sp>
          <p:nvSpPr>
            <p:cNvPr id="18" name="Document 15">
              <a:extLst>
                <a:ext uri="{FF2B5EF4-FFF2-40B4-BE49-F238E27FC236}">
                  <a16:creationId xmlns:a16="http://schemas.microsoft.com/office/drawing/2014/main" id="{511153D0-2BDE-EC07-DF30-1E56B6446476}"/>
                </a:ext>
              </a:extLst>
            </p:cNvPr>
            <p:cNvSpPr/>
            <p:nvPr/>
          </p:nvSpPr>
          <p:spPr>
            <a:xfrm>
              <a:off x="2519877" y="3651567"/>
              <a:ext cx="1659540" cy="1081706"/>
            </a:xfrm>
            <a:prstGeom prst="flowChartDocumen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   Application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source code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with annotated kernel</a:t>
              </a:r>
            </a:p>
          </p:txBody>
        </p:sp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D45EDFCF-42AE-68CE-B329-5E98318CCAD0}"/>
                </a:ext>
              </a:extLst>
            </p:cNvPr>
            <p:cNvSpPr/>
            <p:nvPr/>
          </p:nvSpPr>
          <p:spPr>
            <a:xfrm>
              <a:off x="4419366" y="3300796"/>
              <a:ext cx="1006615" cy="779121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DFG Generation</a:t>
              </a:r>
            </a:p>
          </p:txBody>
        </p:sp>
        <p:sp>
          <p:nvSpPr>
            <p:cNvPr id="24" name="Flowchart: Terminator 23">
              <a:extLst>
                <a:ext uri="{FF2B5EF4-FFF2-40B4-BE49-F238E27FC236}">
                  <a16:creationId xmlns:a16="http://schemas.microsoft.com/office/drawing/2014/main" id="{54ABA32C-28F9-5BF5-CDB5-FBD3DB3B4678}"/>
                </a:ext>
              </a:extLst>
            </p:cNvPr>
            <p:cNvSpPr/>
            <p:nvPr/>
          </p:nvSpPr>
          <p:spPr>
            <a:xfrm>
              <a:off x="4407571" y="4330374"/>
              <a:ext cx="1006615" cy="742902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Test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Data Generation</a:t>
              </a:r>
            </a:p>
          </p:txBody>
        </p:sp>
        <p:sp>
          <p:nvSpPr>
            <p:cNvPr id="26" name="Document 15">
              <a:extLst>
                <a:ext uri="{FF2B5EF4-FFF2-40B4-BE49-F238E27FC236}">
                  <a16:creationId xmlns:a16="http://schemas.microsoft.com/office/drawing/2014/main" id="{5AB120E5-7F2C-4E12-C1B6-A1B1316427AD}"/>
                </a:ext>
              </a:extLst>
            </p:cNvPr>
            <p:cNvSpPr/>
            <p:nvPr/>
          </p:nvSpPr>
          <p:spPr>
            <a:xfrm>
              <a:off x="5660149" y="3123935"/>
              <a:ext cx="1001328" cy="566422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  Dataflow Graph</a:t>
              </a:r>
            </a:p>
          </p:txBody>
        </p:sp>
        <p:sp>
          <p:nvSpPr>
            <p:cNvPr id="27" name="Document 15">
              <a:extLst>
                <a:ext uri="{FF2B5EF4-FFF2-40B4-BE49-F238E27FC236}">
                  <a16:creationId xmlns:a16="http://schemas.microsoft.com/office/drawing/2014/main" id="{9648BD87-1317-348E-38E7-F393D1096B0B}"/>
                </a:ext>
              </a:extLst>
            </p:cNvPr>
            <p:cNvSpPr/>
            <p:nvPr/>
          </p:nvSpPr>
          <p:spPr>
            <a:xfrm>
              <a:off x="5660149" y="3734135"/>
              <a:ext cx="1005485" cy="531457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   SPM Data Layout</a:t>
              </a:r>
            </a:p>
          </p:txBody>
        </p:sp>
        <p:sp>
          <p:nvSpPr>
            <p:cNvPr id="28" name="Document 15">
              <a:extLst>
                <a:ext uri="{FF2B5EF4-FFF2-40B4-BE49-F238E27FC236}">
                  <a16:creationId xmlns:a16="http://schemas.microsoft.com/office/drawing/2014/main" id="{3600FEC2-5F79-BAB3-4788-FCDD569B54F0}"/>
                </a:ext>
              </a:extLst>
            </p:cNvPr>
            <p:cNvSpPr/>
            <p:nvPr/>
          </p:nvSpPr>
          <p:spPr>
            <a:xfrm>
              <a:off x="5736384" y="4435568"/>
              <a:ext cx="863988" cy="534325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Test data</a:t>
              </a:r>
            </a:p>
          </p:txBody>
        </p:sp>
        <p:sp>
          <p:nvSpPr>
            <p:cNvPr id="30" name="Document 15">
              <a:extLst>
                <a:ext uri="{FF2B5EF4-FFF2-40B4-BE49-F238E27FC236}">
                  <a16:creationId xmlns:a16="http://schemas.microsoft.com/office/drawing/2014/main" id="{1D1EAD29-EE01-E602-40B3-DEF9A5E6BFDC}"/>
                </a:ext>
              </a:extLst>
            </p:cNvPr>
            <p:cNvSpPr/>
            <p:nvPr/>
          </p:nvSpPr>
          <p:spPr>
            <a:xfrm>
              <a:off x="6751364" y="2502174"/>
              <a:ext cx="1752304" cy="524850"/>
            </a:xfrm>
            <a:prstGeom prst="flowChartDocumen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Abstract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Architecture Model</a:t>
              </a:r>
            </a:p>
          </p:txBody>
        </p:sp>
        <p:sp>
          <p:nvSpPr>
            <p:cNvPr id="33" name="Flowchart: Terminator 32">
              <a:extLst>
                <a:ext uri="{FF2B5EF4-FFF2-40B4-BE49-F238E27FC236}">
                  <a16:creationId xmlns:a16="http://schemas.microsoft.com/office/drawing/2014/main" id="{2F12EE41-4913-8124-68BF-E69276B00C9B}"/>
                </a:ext>
              </a:extLst>
            </p:cNvPr>
            <p:cNvSpPr/>
            <p:nvPr/>
          </p:nvSpPr>
          <p:spPr>
            <a:xfrm>
              <a:off x="7022805" y="3400772"/>
              <a:ext cx="1210444" cy="742902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CGRA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Mapper</a:t>
              </a:r>
            </a:p>
          </p:txBody>
        </p:sp>
        <p:sp>
          <p:nvSpPr>
            <p:cNvPr id="35" name="Document 15">
              <a:extLst>
                <a:ext uri="{FF2B5EF4-FFF2-40B4-BE49-F238E27FC236}">
                  <a16:creationId xmlns:a16="http://schemas.microsoft.com/office/drawing/2014/main" id="{75924168-8793-BFBA-B304-04DD5D6B01F2}"/>
                </a:ext>
              </a:extLst>
            </p:cNvPr>
            <p:cNvSpPr/>
            <p:nvPr/>
          </p:nvSpPr>
          <p:spPr>
            <a:xfrm>
              <a:off x="6922571" y="4443904"/>
              <a:ext cx="1415684" cy="517654"/>
            </a:xfrm>
            <a:prstGeom prst="flowChartDocumen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Mapping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等线" panose="02010600030101010101" pitchFamily="2" charset="-122"/>
                  <a:cs typeface="+mn-cs"/>
                </a:rPr>
                <a:t>Configurations</a:t>
              </a:r>
            </a:p>
          </p:txBody>
        </p:sp>
        <p:sp>
          <p:nvSpPr>
            <p:cNvPr id="36" name="Flowchart: Terminator 35">
              <a:extLst>
                <a:ext uri="{FF2B5EF4-FFF2-40B4-BE49-F238E27FC236}">
                  <a16:creationId xmlns:a16="http://schemas.microsoft.com/office/drawing/2014/main" id="{D3E4471F-B3EB-D196-9DD9-43F9117A2945}"/>
                </a:ext>
              </a:extLst>
            </p:cNvPr>
            <p:cNvSpPr/>
            <p:nvPr/>
          </p:nvSpPr>
          <p:spPr>
            <a:xfrm>
              <a:off x="4928760" y="5335902"/>
              <a:ext cx="1755938" cy="517654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Simulation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D477B961-B2E2-4980-9C2D-1E40B4A31CCB}"/>
                </a:ext>
              </a:extLst>
            </p:cNvPr>
            <p:cNvCxnSpPr>
              <a:cxnSpLocks/>
              <a:stCxn id="30" idx="2"/>
              <a:endCxn id="21" idx="0"/>
            </p:cNvCxnSpPr>
            <p:nvPr/>
          </p:nvCxnSpPr>
          <p:spPr>
            <a:xfrm rot="5400000">
              <a:off x="6120861" y="1794140"/>
              <a:ext cx="308472" cy="2704841"/>
            </a:xfrm>
            <a:prstGeom prst="bentConnector3">
              <a:avLst>
                <a:gd name="adj1" fmla="val 30297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23E4AFF-2F70-99E4-3591-AC98F16A4D9D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5425982" y="3407146"/>
              <a:ext cx="234167" cy="283211"/>
            </a:xfrm>
            <a:prstGeom prst="bentConnector3">
              <a:avLst>
                <a:gd name="adj1" fmla="val 50000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F27C2662-814F-FA67-F0C5-A155890A4DC3}"/>
                </a:ext>
              </a:extLst>
            </p:cNvPr>
            <p:cNvCxnSpPr>
              <a:cxnSpLocks/>
              <a:stCxn id="35" idx="2"/>
              <a:endCxn id="48" idx="0"/>
            </p:cNvCxnSpPr>
            <p:nvPr/>
          </p:nvCxnSpPr>
          <p:spPr>
            <a:xfrm rot="5400000">
              <a:off x="6514240" y="4238989"/>
              <a:ext cx="427827" cy="1804520"/>
            </a:xfrm>
            <a:prstGeom prst="bentConnector3">
              <a:avLst>
                <a:gd name="adj1" fmla="val 20234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195FB94-788F-607C-E04F-2A9C49B55C49}"/>
                </a:ext>
              </a:extLst>
            </p:cNvPr>
            <p:cNvCxnSpPr>
              <a:cxnSpLocks/>
              <a:stCxn id="30" idx="2"/>
              <a:endCxn id="200" idx="0"/>
            </p:cNvCxnSpPr>
            <p:nvPr/>
          </p:nvCxnSpPr>
          <p:spPr>
            <a:xfrm rot="16200000" flipH="1">
              <a:off x="8021794" y="2598046"/>
              <a:ext cx="405397" cy="1193952"/>
            </a:xfrm>
            <a:prstGeom prst="bentConnector3">
              <a:avLst>
                <a:gd name="adj1" fmla="val 22157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0A9C59-EF2E-650C-EAC9-237CE8EA522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6162891" y="4230457"/>
              <a:ext cx="5487" cy="205111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C14898-01BE-D121-EA9F-13AB788670ED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>
              <a:off x="5414186" y="4701825"/>
              <a:ext cx="322198" cy="906"/>
            </a:xfrm>
            <a:prstGeom prst="straightConnector1">
              <a:avLst/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lowchart: Terminator 43">
              <a:extLst>
                <a:ext uri="{FF2B5EF4-FFF2-40B4-BE49-F238E27FC236}">
                  <a16:creationId xmlns:a16="http://schemas.microsoft.com/office/drawing/2014/main" id="{9E5FD71F-3E63-E685-ED49-7A1C460F4440}"/>
                </a:ext>
              </a:extLst>
            </p:cNvPr>
            <p:cNvSpPr/>
            <p:nvPr/>
          </p:nvSpPr>
          <p:spPr>
            <a:xfrm>
              <a:off x="6901295" y="5336584"/>
              <a:ext cx="1574270" cy="518997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FPGA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Emulation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B843ACD-0916-EDA6-16C2-0451C4EEA058}"/>
                </a:ext>
              </a:extLst>
            </p:cNvPr>
            <p:cNvSpPr/>
            <p:nvPr/>
          </p:nvSpPr>
          <p:spPr>
            <a:xfrm>
              <a:off x="5390113" y="5347478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9AF786-2F2B-33C0-E420-2AD30E381953}"/>
                </a:ext>
              </a:extLst>
            </p:cNvPr>
            <p:cNvSpPr/>
            <p:nvPr/>
          </p:nvSpPr>
          <p:spPr>
            <a:xfrm>
              <a:off x="7262256" y="5361954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D32BCCF-BEB1-AFAA-3558-1105B3B03729}"/>
                </a:ext>
              </a:extLst>
            </p:cNvPr>
            <p:cNvSpPr/>
            <p:nvPr/>
          </p:nvSpPr>
          <p:spPr>
            <a:xfrm>
              <a:off x="8082636" y="5358054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6E9B7BA-71FD-D3A1-152D-11947CC0C769}"/>
                </a:ext>
              </a:extLst>
            </p:cNvPr>
            <p:cNvSpPr/>
            <p:nvPr/>
          </p:nvSpPr>
          <p:spPr>
            <a:xfrm>
              <a:off x="5801119" y="5355162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AF25698-E4FC-6A85-0A87-CBEC6E1654AB}"/>
                </a:ext>
              </a:extLst>
            </p:cNvPr>
            <p:cNvCxnSpPr>
              <a:cxnSpLocks/>
              <a:stCxn id="35" idx="2"/>
              <a:endCxn id="44" idx="0"/>
            </p:cNvCxnSpPr>
            <p:nvPr/>
          </p:nvCxnSpPr>
          <p:spPr>
            <a:xfrm rot="16200000" flipH="1">
              <a:off x="7454798" y="5102950"/>
              <a:ext cx="409248" cy="58018"/>
            </a:xfrm>
            <a:prstGeom prst="bentConnector3">
              <a:avLst>
                <a:gd name="adj1" fmla="val 21712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3076783D-FF5D-51FB-56CE-4DE90A0DA50C}"/>
                </a:ext>
              </a:extLst>
            </p:cNvPr>
            <p:cNvCxnSpPr>
              <a:cxnSpLocks/>
              <a:stCxn id="14" idx="2"/>
              <a:endCxn id="47" idx="0"/>
            </p:cNvCxnSpPr>
            <p:nvPr/>
          </p:nvCxnSpPr>
          <p:spPr>
            <a:xfrm rot="5400000">
              <a:off x="8412733" y="4578427"/>
              <a:ext cx="474303" cy="1084951"/>
            </a:xfrm>
            <a:prstGeom prst="bentConnector3">
              <a:avLst>
                <a:gd name="adj1" fmla="val 62204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988E262-9E6A-D2C9-67E5-2AD8F1875DE7}"/>
                </a:ext>
              </a:extLst>
            </p:cNvPr>
            <p:cNvSpPr/>
            <p:nvPr/>
          </p:nvSpPr>
          <p:spPr>
            <a:xfrm>
              <a:off x="8503668" y="3565523"/>
              <a:ext cx="233402" cy="215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197" name="Connector: Elbow 196">
              <a:extLst>
                <a:ext uri="{FF2B5EF4-FFF2-40B4-BE49-F238E27FC236}">
                  <a16:creationId xmlns:a16="http://schemas.microsoft.com/office/drawing/2014/main" id="{21C8341B-3246-1BC7-7F77-CE5445B1B571}"/>
                </a:ext>
              </a:extLst>
            </p:cNvPr>
            <p:cNvCxnSpPr>
              <a:cxnSpLocks/>
              <a:stCxn id="13" idx="2"/>
              <a:endCxn id="201" idx="0"/>
            </p:cNvCxnSpPr>
            <p:nvPr/>
          </p:nvCxnSpPr>
          <p:spPr>
            <a:xfrm rot="16200000" flipH="1">
              <a:off x="9115120" y="3055653"/>
              <a:ext cx="476417" cy="214949"/>
            </a:xfrm>
            <a:prstGeom prst="bentConnector3">
              <a:avLst>
                <a:gd name="adj1" fmla="val 39065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Connector: Elbow 197">
              <a:extLst>
                <a:ext uri="{FF2B5EF4-FFF2-40B4-BE49-F238E27FC236}">
                  <a16:creationId xmlns:a16="http://schemas.microsoft.com/office/drawing/2014/main" id="{3D492387-5263-7689-9206-2F5BBB32961B}"/>
                </a:ext>
              </a:extLst>
            </p:cNvPr>
            <p:cNvCxnSpPr>
              <a:cxnSpLocks/>
              <a:stCxn id="14" idx="2"/>
              <a:endCxn id="199" idx="0"/>
            </p:cNvCxnSpPr>
            <p:nvPr/>
          </p:nvCxnSpPr>
          <p:spPr>
            <a:xfrm rot="5400000">
              <a:off x="7488224" y="3651026"/>
              <a:ext cx="471411" cy="2936863"/>
            </a:xfrm>
            <a:prstGeom prst="bentConnector3">
              <a:avLst>
                <a:gd name="adj1" fmla="val 62279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806561A-F76B-FF58-455F-0111EAEAD95D}"/>
                </a:ext>
              </a:extLst>
            </p:cNvPr>
            <p:cNvSpPr/>
            <p:nvPr/>
          </p:nvSpPr>
          <p:spPr>
            <a:xfrm>
              <a:off x="6230725" y="5355162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FB3A539-617A-0A6D-8027-A7B24FF373BC}"/>
                </a:ext>
              </a:extLst>
            </p:cNvPr>
            <p:cNvSpPr/>
            <p:nvPr/>
          </p:nvSpPr>
          <p:spPr>
            <a:xfrm>
              <a:off x="8796696" y="3397721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D22BF5F-6275-950B-9091-2D4A6774C53D}"/>
                </a:ext>
              </a:extLst>
            </p:cNvPr>
            <p:cNvSpPr/>
            <p:nvPr/>
          </p:nvSpPr>
          <p:spPr>
            <a:xfrm>
              <a:off x="9436030" y="3401337"/>
              <a:ext cx="49545" cy="549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lowchart: Terminator 201">
              <a:extLst>
                <a:ext uri="{FF2B5EF4-FFF2-40B4-BE49-F238E27FC236}">
                  <a16:creationId xmlns:a16="http://schemas.microsoft.com/office/drawing/2014/main" id="{B73236D5-96A6-6774-D43E-ECD6D1735D87}"/>
                </a:ext>
              </a:extLst>
            </p:cNvPr>
            <p:cNvSpPr/>
            <p:nvPr/>
          </p:nvSpPr>
          <p:spPr>
            <a:xfrm>
              <a:off x="8570751" y="5341850"/>
              <a:ext cx="1364667" cy="511706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Area &amp; Power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pitchFamily="2" charset="0"/>
                  <a:ea typeface="+mn-ea"/>
                  <a:cs typeface="+mn-cs"/>
                </a:rPr>
                <a:t>Estimation</a:t>
              </a:r>
            </a:p>
          </p:txBody>
        </p:sp>
        <p:cxnSp>
          <p:nvCxnSpPr>
            <p:cNvPr id="203" name="Connector: Elbow 202">
              <a:extLst>
                <a:ext uri="{FF2B5EF4-FFF2-40B4-BE49-F238E27FC236}">
                  <a16:creationId xmlns:a16="http://schemas.microsoft.com/office/drawing/2014/main" id="{7F2F8C8A-008E-F57B-7FB8-9A8A26787235}"/>
                </a:ext>
              </a:extLst>
            </p:cNvPr>
            <p:cNvCxnSpPr>
              <a:cxnSpLocks/>
              <a:stCxn id="14" idx="2"/>
              <a:endCxn id="202" idx="0"/>
            </p:cNvCxnSpPr>
            <p:nvPr/>
          </p:nvCxnSpPr>
          <p:spPr>
            <a:xfrm rot="16200000" flipH="1">
              <a:off x="8993673" y="5082438"/>
              <a:ext cx="458099" cy="60724"/>
            </a:xfrm>
            <a:prstGeom prst="bentConnector3">
              <a:avLst>
                <a:gd name="adj1" fmla="val 63689"/>
              </a:avLst>
            </a:prstGeom>
            <a:ln w="1524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60CA9F-D9BD-A39F-F959-6195F23EA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121754" y="3316539"/>
            <a:ext cx="3863999" cy="29037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5EF508-FE19-F9D8-FC54-A94D39BC8F2E}"/>
              </a:ext>
            </a:extLst>
          </p:cNvPr>
          <p:cNvSpPr txBox="1"/>
          <p:nvPr/>
        </p:nvSpPr>
        <p:spPr>
          <a:xfrm>
            <a:off x="8076756" y="858767"/>
            <a:ext cx="381588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ookman Old Style" panose="02050604050505020204" pitchFamily="18" charset="0"/>
              </a:rPr>
              <a:t>Only comprehensive end-to-end software development framework for CGRAs with compiler, testing and validation capability, simulation, emulation, and hardware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ookman Old Style" panose="02050604050505020204" pitchFamily="18" charset="0"/>
              </a:rPr>
              <a:t>Portable, scalable compiler providing best quality mapping &amp; reducing compilation time from days to minutes.</a:t>
            </a: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DC996D3-4C43-C1CE-7815-BF3246E0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12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2257-2350-C11B-87EF-849BFD01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74" y="68418"/>
            <a:ext cx="10515600" cy="851556"/>
          </a:xfrm>
        </p:spPr>
        <p:txBody>
          <a:bodyPr>
            <a:normAutofit/>
          </a:bodyPr>
          <a:lstStyle/>
          <a:p>
            <a:r>
              <a:rPr lang="en-US" dirty="0">
                <a:latin typeface="Bookman Old Style"/>
              </a:rPr>
              <a:t>Edge AI Acceleration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2679C-9495-96D1-8155-B03327B86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835" y="3429000"/>
            <a:ext cx="7580165" cy="65164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cs typeface="Arial"/>
              </a:rPr>
              <a:t>End2End framework that connects ML frameworks with </a:t>
            </a:r>
            <a:r>
              <a:rPr lang="en-US" sz="1600" dirty="0" err="1">
                <a:cs typeface="Arial"/>
              </a:rPr>
              <a:t>Morpher</a:t>
            </a:r>
            <a:r>
              <a:rPr lang="en-US" sz="1600" dirty="0">
                <a:cs typeface="Arial"/>
              </a:rPr>
              <a:t> toolchain to map complex applications on heterogeneous system (RISC-V + CGRA)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DFF73-AAD7-87ED-4E94-062C8217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B22B3-5045-934B-860D-F97CF8DCB2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9F6236B-449F-AC9F-6B2F-A88D8DBE8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85"/>
          <a:stretch/>
        </p:blipFill>
        <p:spPr>
          <a:xfrm>
            <a:off x="206327" y="1253523"/>
            <a:ext cx="4375426" cy="5203548"/>
          </a:xfrm>
          <a:prstGeom prst="rect">
            <a:avLst/>
          </a:prstGeom>
        </p:spPr>
      </p:pic>
      <p:pic>
        <p:nvPicPr>
          <p:cNvPr id="6" name="Picture 8" descr="A circuit board with wires and a small device&#10;&#10;Description automatically generated">
            <a:extLst>
              <a:ext uri="{FF2B5EF4-FFF2-40B4-BE49-F238E27FC236}">
                <a16:creationId xmlns:a16="http://schemas.microsoft.com/office/drawing/2014/main" id="{07B853B1-8F30-E449-33AA-2B5C66C1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725" y="4097293"/>
            <a:ext cx="1161481" cy="1554049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E5A0B941-EF3F-2AC0-7422-202CDFF6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088" y="4285251"/>
            <a:ext cx="2236800" cy="1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225DA9-3795-B545-655B-8FA6B4452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74" y="4094127"/>
            <a:ext cx="1372663" cy="68633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93DC8C3-B273-16A3-D72E-4AF19EF3F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475" y="4673709"/>
            <a:ext cx="1372663" cy="6863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ACCD3BD-B36A-B7DA-F38E-29766522799D}"/>
              </a:ext>
            </a:extLst>
          </p:cNvPr>
          <p:cNvSpPr txBox="1"/>
          <p:nvPr/>
        </p:nvSpPr>
        <p:spPr>
          <a:xfrm>
            <a:off x="4581752" y="5907455"/>
            <a:ext cx="3421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ookman Old Style" panose="02050604050505020204" pitchFamily="18" charset="0"/>
              </a:rPr>
              <a:t>Gesture recognition application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EA6F0D-6D7A-E524-B171-1C42698CC1C5}"/>
              </a:ext>
            </a:extLst>
          </p:cNvPr>
          <p:cNvSpPr txBox="1"/>
          <p:nvPr/>
        </p:nvSpPr>
        <p:spPr>
          <a:xfrm>
            <a:off x="7610249" y="5764443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ookman Old Style" panose="02050604050505020204" pitchFamily="18" charset="0"/>
              </a:rPr>
              <a:t>Automated mapping and execution on </a:t>
            </a:r>
            <a:br>
              <a:rPr lang="en-US" sz="1400" dirty="0">
                <a:latin typeface="Bookman Old Style" panose="02050604050505020204" pitchFamily="18" charset="0"/>
              </a:rPr>
            </a:br>
            <a:r>
              <a:rPr lang="en-US" sz="1400" dirty="0">
                <a:latin typeface="Bookman Old Style" panose="02050604050505020204" pitchFamily="18" charset="0"/>
              </a:rPr>
              <a:t>PACE accelerator (RISC-V + CGRA)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858B83A-F137-DA53-ED9D-E6CFC4D9F511}"/>
              </a:ext>
            </a:extLst>
          </p:cNvPr>
          <p:cNvSpPr txBox="1">
            <a:spLocks/>
          </p:cNvSpPr>
          <p:nvPr/>
        </p:nvSpPr>
        <p:spPr>
          <a:xfrm>
            <a:off x="4587077" y="808678"/>
            <a:ext cx="7190301" cy="1325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cs typeface="Arial"/>
              </a:rPr>
              <a:t>Compress large ML models (deep neural networks) to smaller models for inference on edge devices through robust data-free knowledge distillation (AAAI 2022), class-aware pruning and on-device learning (DATE 2023), as well as quantization </a:t>
            </a:r>
          </a:p>
        </p:txBody>
      </p:sp>
      <p:pic>
        <p:nvPicPr>
          <p:cNvPr id="50" name="Picture 15" descr="Diagram&#10;&#10;Description automatically generated">
            <a:extLst>
              <a:ext uri="{FF2B5EF4-FFF2-40B4-BE49-F238E27FC236}">
                <a16:creationId xmlns:a16="http://schemas.microsoft.com/office/drawing/2014/main" id="{11804D56-90CA-6C29-82B6-8A82F1A3A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" r="41432" b="-213"/>
          <a:stretch/>
        </p:blipFill>
        <p:spPr>
          <a:xfrm>
            <a:off x="4611835" y="1882825"/>
            <a:ext cx="2841264" cy="14608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65A5734-25B5-3556-EBC9-6D87ABD79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071" y="1706645"/>
            <a:ext cx="3202257" cy="17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3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20494-D4DE-7F76-8A45-7EA1DA7B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4972-8215-45C1-ACEF-4E3AE20F0D93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559B6-0637-63CA-707C-9E00D18DCDCB}"/>
              </a:ext>
            </a:extLst>
          </p:cNvPr>
          <p:cNvSpPr txBox="1"/>
          <p:nvPr/>
        </p:nvSpPr>
        <p:spPr>
          <a:xfrm>
            <a:off x="950710" y="144115"/>
            <a:ext cx="569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 dirty="0">
                <a:solidFill>
                  <a:srgbClr val="3333FF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Arial" panose="020B0604020202020204" pitchFamily="34" charset="0"/>
              </a:rPr>
              <a:t>PACE Hardware Design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BA94AB7-0C0F-3666-BD54-6826C3C623CD}"/>
              </a:ext>
            </a:extLst>
          </p:cNvPr>
          <p:cNvSpPr/>
          <p:nvPr/>
        </p:nvSpPr>
        <p:spPr>
          <a:xfrm rot="16200000">
            <a:off x="2665139" y="1981148"/>
            <a:ext cx="1485120" cy="2160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Interconnects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000FA5D-E504-2C48-B962-6EDC61F1080F}"/>
              </a:ext>
            </a:extLst>
          </p:cNvPr>
          <p:cNvSpPr/>
          <p:nvPr/>
        </p:nvSpPr>
        <p:spPr>
          <a:xfrm>
            <a:off x="3725885" y="1381604"/>
            <a:ext cx="972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SDRAM core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8547957-44CE-F152-19D2-A439B8D4D688}"/>
              </a:ext>
            </a:extLst>
          </p:cNvPr>
          <p:cNvSpPr/>
          <p:nvPr/>
        </p:nvSpPr>
        <p:spPr>
          <a:xfrm>
            <a:off x="1274674" y="3097359"/>
            <a:ext cx="3528000" cy="320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6C4C8B-ACBE-6661-803E-629983FEA21A}"/>
              </a:ext>
            </a:extLst>
          </p:cNvPr>
          <p:cNvSpPr/>
          <p:nvPr/>
        </p:nvSpPr>
        <p:spPr>
          <a:xfrm rot="16200000">
            <a:off x="146932" y="4555665"/>
            <a:ext cx="2843103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CGRA Controller</a:t>
            </a:r>
            <a:endParaRPr lang="en-SG" sz="10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951ECB1-9577-600B-E6A0-F868E1198CFF}"/>
              </a:ext>
            </a:extLst>
          </p:cNvPr>
          <p:cNvSpPr/>
          <p:nvPr/>
        </p:nvSpPr>
        <p:spPr>
          <a:xfrm>
            <a:off x="2267003" y="3432124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508D75D-063A-7293-EB1F-CEB4577D38AB}"/>
              </a:ext>
            </a:extLst>
          </p:cNvPr>
          <p:cNvSpPr/>
          <p:nvPr/>
        </p:nvSpPr>
        <p:spPr>
          <a:xfrm>
            <a:off x="1868436" y="3436227"/>
            <a:ext cx="216000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8KB DM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TextBox 62">
            <a:extLst>
              <a:ext uri="{FF2B5EF4-FFF2-40B4-BE49-F238E27FC236}">
                <a16:creationId xmlns:a16="http://schemas.microsoft.com/office/drawing/2014/main" id="{1A87223D-8C64-64E3-253D-EBABB0AC0DAA}"/>
              </a:ext>
            </a:extLst>
          </p:cNvPr>
          <p:cNvSpPr txBox="1"/>
          <p:nvPr/>
        </p:nvSpPr>
        <p:spPr>
          <a:xfrm>
            <a:off x="4244931" y="3116632"/>
            <a:ext cx="562975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CGRA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61A000C-7B49-2D60-D133-EC50109A4F2F}"/>
              </a:ext>
            </a:extLst>
          </p:cNvPr>
          <p:cNvSpPr/>
          <p:nvPr/>
        </p:nvSpPr>
        <p:spPr>
          <a:xfrm>
            <a:off x="2691653" y="3432124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AF8C318E-68DB-DD77-5011-7CDD5763802A}"/>
              </a:ext>
            </a:extLst>
          </p:cNvPr>
          <p:cNvCxnSpPr>
            <a:cxnSpLocks/>
          </p:cNvCxnSpPr>
          <p:nvPr/>
        </p:nvCxnSpPr>
        <p:spPr>
          <a:xfrm>
            <a:off x="2941303" y="3510583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ED576531-7907-8153-DB11-508850AB7068}"/>
              </a:ext>
            </a:extLst>
          </p:cNvPr>
          <p:cNvCxnSpPr>
            <a:cxnSpLocks/>
          </p:cNvCxnSpPr>
          <p:nvPr/>
        </p:nvCxnSpPr>
        <p:spPr>
          <a:xfrm>
            <a:off x="2082086" y="352212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AF942817-A9A2-374A-29A8-B1A59B11CECF}"/>
              </a:ext>
            </a:extLst>
          </p:cNvPr>
          <p:cNvCxnSpPr>
            <a:cxnSpLocks/>
          </p:cNvCxnSpPr>
          <p:nvPr/>
        </p:nvCxnSpPr>
        <p:spPr>
          <a:xfrm>
            <a:off x="2388202" y="3612124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FEF76D6-664B-9761-B04C-FE7631E49BA9}"/>
              </a:ext>
            </a:extLst>
          </p:cNvPr>
          <p:cNvCxnSpPr>
            <a:cxnSpLocks/>
          </p:cNvCxnSpPr>
          <p:nvPr/>
        </p:nvCxnSpPr>
        <p:spPr>
          <a:xfrm>
            <a:off x="2815710" y="3608795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E6C645EE-EABF-1804-B31B-D134AFEA4097}"/>
              </a:ext>
            </a:extLst>
          </p:cNvPr>
          <p:cNvSpPr/>
          <p:nvPr/>
        </p:nvSpPr>
        <p:spPr>
          <a:xfrm>
            <a:off x="2262086" y="3796032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ED07A9-8E6B-6DCC-D0BF-A255CFB6C73E}"/>
              </a:ext>
            </a:extLst>
          </p:cNvPr>
          <p:cNvSpPr/>
          <p:nvPr/>
        </p:nvSpPr>
        <p:spPr>
          <a:xfrm>
            <a:off x="2691653" y="3796032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BF7E5030-C6CC-5C75-D502-45ACA4501EB1}"/>
              </a:ext>
            </a:extLst>
          </p:cNvPr>
          <p:cNvCxnSpPr>
            <a:cxnSpLocks/>
          </p:cNvCxnSpPr>
          <p:nvPr/>
        </p:nvCxnSpPr>
        <p:spPr>
          <a:xfrm>
            <a:off x="2941303" y="3886032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A13A0156-049A-4519-7CF0-17546163193A}"/>
              </a:ext>
            </a:extLst>
          </p:cNvPr>
          <p:cNvCxnSpPr>
            <a:cxnSpLocks/>
          </p:cNvCxnSpPr>
          <p:nvPr/>
        </p:nvCxnSpPr>
        <p:spPr>
          <a:xfrm>
            <a:off x="2514003" y="3889217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E94817B-556D-6437-4454-F61B5F50CBE0}"/>
              </a:ext>
            </a:extLst>
          </p:cNvPr>
          <p:cNvSpPr/>
          <p:nvPr/>
        </p:nvSpPr>
        <p:spPr>
          <a:xfrm>
            <a:off x="1346705" y="1385732"/>
            <a:ext cx="1692000" cy="7920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10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74BE3EE2-1768-8930-B4B5-60231B04DC33}"/>
              </a:ext>
            </a:extLst>
          </p:cNvPr>
          <p:cNvSpPr/>
          <p:nvPr/>
        </p:nvSpPr>
        <p:spPr>
          <a:xfrm>
            <a:off x="1482079" y="1457732"/>
            <a:ext cx="1440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RISC-V based CPU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0682963F-14E0-7B92-E87A-70479D84AEAB}"/>
              </a:ext>
            </a:extLst>
          </p:cNvPr>
          <p:cNvSpPr/>
          <p:nvPr/>
        </p:nvSpPr>
        <p:spPr>
          <a:xfrm>
            <a:off x="1485939" y="1879533"/>
            <a:ext cx="648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16KB D$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98B8A70-D074-CDC0-DB61-4435DE5BE503}"/>
              </a:ext>
            </a:extLst>
          </p:cNvPr>
          <p:cNvSpPr/>
          <p:nvPr/>
        </p:nvSpPr>
        <p:spPr>
          <a:xfrm>
            <a:off x="2273173" y="1879533"/>
            <a:ext cx="648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16KB I$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B2DC77DB-3BE9-9188-8158-D5129F9B5194}"/>
              </a:ext>
            </a:extLst>
          </p:cNvPr>
          <p:cNvSpPr/>
          <p:nvPr/>
        </p:nvSpPr>
        <p:spPr>
          <a:xfrm>
            <a:off x="3724781" y="1791314"/>
            <a:ext cx="972000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512KB on-chip SRAM</a:t>
            </a:r>
          </a:p>
        </p:txBody>
      </p:sp>
      <p:sp>
        <p:nvSpPr>
          <p:cNvPr id="239" name="Left-Right Arrow 154">
            <a:extLst>
              <a:ext uri="{FF2B5EF4-FFF2-40B4-BE49-F238E27FC236}">
                <a16:creationId xmlns:a16="http://schemas.microsoft.com/office/drawing/2014/main" id="{CBDCE288-0732-630F-F9AF-7E6E78CEF5E7}"/>
              </a:ext>
            </a:extLst>
          </p:cNvPr>
          <p:cNvSpPr/>
          <p:nvPr/>
        </p:nvSpPr>
        <p:spPr>
          <a:xfrm rot="5400000">
            <a:off x="2516173" y="1729578"/>
            <a:ext cx="144000" cy="90000"/>
          </a:xfrm>
          <a:prstGeom prst="left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Left-Right Arrow 154">
            <a:extLst>
              <a:ext uri="{FF2B5EF4-FFF2-40B4-BE49-F238E27FC236}">
                <a16:creationId xmlns:a16="http://schemas.microsoft.com/office/drawing/2014/main" id="{BEB38C69-5F64-47C1-D8CD-0AD9772BE782}"/>
              </a:ext>
            </a:extLst>
          </p:cNvPr>
          <p:cNvSpPr/>
          <p:nvPr/>
        </p:nvSpPr>
        <p:spPr>
          <a:xfrm rot="5400000">
            <a:off x="1692939" y="1729578"/>
            <a:ext cx="144000" cy="90000"/>
          </a:xfrm>
          <a:prstGeom prst="left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Left-Right Arrow 154">
            <a:extLst>
              <a:ext uri="{FF2B5EF4-FFF2-40B4-BE49-F238E27FC236}">
                <a16:creationId xmlns:a16="http://schemas.microsoft.com/office/drawing/2014/main" id="{1DC31DE1-53E6-DA95-84D2-1C495A0E9530}"/>
              </a:ext>
            </a:extLst>
          </p:cNvPr>
          <p:cNvSpPr/>
          <p:nvPr/>
        </p:nvSpPr>
        <p:spPr>
          <a:xfrm>
            <a:off x="3054703" y="1646356"/>
            <a:ext cx="216000" cy="90000"/>
          </a:xfrm>
          <a:prstGeom prst="left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Left-Right Arrow 154">
            <a:extLst>
              <a:ext uri="{FF2B5EF4-FFF2-40B4-BE49-F238E27FC236}">
                <a16:creationId xmlns:a16="http://schemas.microsoft.com/office/drawing/2014/main" id="{345E88CE-8D1D-155D-6D08-4FC5A6AFBD5E}"/>
              </a:ext>
            </a:extLst>
          </p:cNvPr>
          <p:cNvSpPr/>
          <p:nvPr/>
        </p:nvSpPr>
        <p:spPr>
          <a:xfrm>
            <a:off x="3529075" y="1461559"/>
            <a:ext cx="180000" cy="90000"/>
          </a:xfrm>
          <a:prstGeom prst="left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Left-Right Arrow 154">
            <a:extLst>
              <a:ext uri="{FF2B5EF4-FFF2-40B4-BE49-F238E27FC236}">
                <a16:creationId xmlns:a16="http://schemas.microsoft.com/office/drawing/2014/main" id="{182D05A0-3D96-468B-298D-F15E652EE3A9}"/>
              </a:ext>
            </a:extLst>
          </p:cNvPr>
          <p:cNvSpPr/>
          <p:nvPr/>
        </p:nvSpPr>
        <p:spPr>
          <a:xfrm>
            <a:off x="3529075" y="1926314"/>
            <a:ext cx="180000" cy="90000"/>
          </a:xfrm>
          <a:prstGeom prst="left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647AD15-0BAE-BFAB-521F-DC4D83B4766E}"/>
              </a:ext>
            </a:extLst>
          </p:cNvPr>
          <p:cNvSpPr/>
          <p:nvPr/>
        </p:nvSpPr>
        <p:spPr>
          <a:xfrm>
            <a:off x="1349683" y="2291708"/>
            <a:ext cx="1692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46800" rIns="46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CGRA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8×8 PE array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8KB data memory (DM)</a:t>
            </a:r>
          </a:p>
        </p:txBody>
      </p:sp>
      <p:sp>
        <p:nvSpPr>
          <p:cNvPr id="245" name="Left-Right Arrow 154">
            <a:extLst>
              <a:ext uri="{FF2B5EF4-FFF2-40B4-BE49-F238E27FC236}">
                <a16:creationId xmlns:a16="http://schemas.microsoft.com/office/drawing/2014/main" id="{B3C5D624-82D3-F951-D8F9-0E195C310C18}"/>
              </a:ext>
            </a:extLst>
          </p:cNvPr>
          <p:cNvSpPr/>
          <p:nvPr/>
        </p:nvSpPr>
        <p:spPr>
          <a:xfrm>
            <a:off x="3054703" y="2517190"/>
            <a:ext cx="216000" cy="90000"/>
          </a:xfrm>
          <a:prstGeom prst="left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F580F06-640E-A86B-C188-EA26AC190484}"/>
              </a:ext>
            </a:extLst>
          </p:cNvPr>
          <p:cNvSpPr/>
          <p:nvPr/>
        </p:nvSpPr>
        <p:spPr>
          <a:xfrm>
            <a:off x="1868436" y="4139554"/>
            <a:ext cx="216000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8KB DM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6E5344CF-BB24-5FEE-DB05-C4D456784319}"/>
              </a:ext>
            </a:extLst>
          </p:cNvPr>
          <p:cNvSpPr/>
          <p:nvPr/>
        </p:nvSpPr>
        <p:spPr>
          <a:xfrm>
            <a:off x="1868436" y="4875005"/>
            <a:ext cx="216000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8KB DM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1DC0DE0E-6139-F5E8-B551-B1546B816F59}"/>
              </a:ext>
            </a:extLst>
          </p:cNvPr>
          <p:cNvSpPr/>
          <p:nvPr/>
        </p:nvSpPr>
        <p:spPr>
          <a:xfrm>
            <a:off x="1868436" y="5585437"/>
            <a:ext cx="216000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8KB DM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6C5174C9-10D8-EF3A-2B84-F7C8BA8CE2EC}"/>
              </a:ext>
            </a:extLst>
          </p:cNvPr>
          <p:cNvSpPr/>
          <p:nvPr/>
        </p:nvSpPr>
        <p:spPr>
          <a:xfrm>
            <a:off x="4410294" y="3436227"/>
            <a:ext cx="216000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8KB DM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7EC01D7F-F149-554C-D6C0-78A9E108B133}"/>
              </a:ext>
            </a:extLst>
          </p:cNvPr>
          <p:cNvSpPr/>
          <p:nvPr/>
        </p:nvSpPr>
        <p:spPr>
          <a:xfrm>
            <a:off x="4410294" y="4139554"/>
            <a:ext cx="216000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8KB DM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04670E2-75A0-84DB-4CA3-6936C50A634E}"/>
              </a:ext>
            </a:extLst>
          </p:cNvPr>
          <p:cNvSpPr/>
          <p:nvPr/>
        </p:nvSpPr>
        <p:spPr>
          <a:xfrm>
            <a:off x="4410294" y="4875005"/>
            <a:ext cx="216000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8KB DM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59600BEF-AF5E-4E08-F72C-FB898DBC7F60}"/>
              </a:ext>
            </a:extLst>
          </p:cNvPr>
          <p:cNvSpPr/>
          <p:nvPr/>
        </p:nvSpPr>
        <p:spPr>
          <a:xfrm>
            <a:off x="4410294" y="5585437"/>
            <a:ext cx="216000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8KB DM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88D9D4A0-66A5-7F99-E2D0-EE92CF166714}"/>
              </a:ext>
            </a:extLst>
          </p:cNvPr>
          <p:cNvCxnSpPr>
            <a:cxnSpLocks/>
          </p:cNvCxnSpPr>
          <p:nvPr/>
        </p:nvCxnSpPr>
        <p:spPr>
          <a:xfrm>
            <a:off x="2082086" y="3886032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282D5E75-82B4-BFC1-9A2D-ACB861786A17}"/>
              </a:ext>
            </a:extLst>
          </p:cNvPr>
          <p:cNvCxnSpPr>
            <a:cxnSpLocks/>
          </p:cNvCxnSpPr>
          <p:nvPr/>
        </p:nvCxnSpPr>
        <p:spPr>
          <a:xfrm>
            <a:off x="2514003" y="352212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55" name="Rectangle 254">
            <a:extLst>
              <a:ext uri="{FF2B5EF4-FFF2-40B4-BE49-F238E27FC236}">
                <a16:creationId xmlns:a16="http://schemas.microsoft.com/office/drawing/2014/main" id="{87BD6087-5E37-54C8-D73A-A31B00838763}"/>
              </a:ext>
            </a:extLst>
          </p:cNvPr>
          <p:cNvSpPr/>
          <p:nvPr/>
        </p:nvSpPr>
        <p:spPr>
          <a:xfrm>
            <a:off x="3543303" y="3432124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B74EC13-68D1-1EAA-B196-FA47C2113A48}"/>
              </a:ext>
            </a:extLst>
          </p:cNvPr>
          <p:cNvSpPr/>
          <p:nvPr/>
        </p:nvSpPr>
        <p:spPr>
          <a:xfrm>
            <a:off x="3967953" y="3432124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07629DF1-5D23-9B47-F3E3-4E182B384D66}"/>
              </a:ext>
            </a:extLst>
          </p:cNvPr>
          <p:cNvCxnSpPr>
            <a:cxnSpLocks/>
          </p:cNvCxnSpPr>
          <p:nvPr/>
        </p:nvCxnSpPr>
        <p:spPr>
          <a:xfrm>
            <a:off x="4217603" y="3510583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CBEA2F7B-34CB-03DF-992B-ABE3472FD6B6}"/>
              </a:ext>
            </a:extLst>
          </p:cNvPr>
          <p:cNvCxnSpPr>
            <a:cxnSpLocks/>
          </p:cNvCxnSpPr>
          <p:nvPr/>
        </p:nvCxnSpPr>
        <p:spPr>
          <a:xfrm>
            <a:off x="3358386" y="352212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5FA25D04-1496-98B5-48B7-94F1FEAF024E}"/>
              </a:ext>
            </a:extLst>
          </p:cNvPr>
          <p:cNvCxnSpPr>
            <a:cxnSpLocks/>
          </p:cNvCxnSpPr>
          <p:nvPr/>
        </p:nvCxnSpPr>
        <p:spPr>
          <a:xfrm>
            <a:off x="3664502" y="3612124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12222E9-B836-5FD8-5ED0-7F75B8182691}"/>
              </a:ext>
            </a:extLst>
          </p:cNvPr>
          <p:cNvCxnSpPr>
            <a:cxnSpLocks/>
          </p:cNvCxnSpPr>
          <p:nvPr/>
        </p:nvCxnSpPr>
        <p:spPr>
          <a:xfrm>
            <a:off x="4092010" y="3608795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4E4B3D9B-CE3E-D022-51BD-BB46E915B269}"/>
              </a:ext>
            </a:extLst>
          </p:cNvPr>
          <p:cNvSpPr/>
          <p:nvPr/>
        </p:nvSpPr>
        <p:spPr>
          <a:xfrm>
            <a:off x="3538386" y="3796032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4723D607-2AE1-BC96-18B7-19284C5F1764}"/>
              </a:ext>
            </a:extLst>
          </p:cNvPr>
          <p:cNvSpPr/>
          <p:nvPr/>
        </p:nvSpPr>
        <p:spPr>
          <a:xfrm>
            <a:off x="3967953" y="3796032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36E6C8CD-AC92-212D-8AD3-9315BAED430A}"/>
              </a:ext>
            </a:extLst>
          </p:cNvPr>
          <p:cNvCxnSpPr>
            <a:cxnSpLocks/>
          </p:cNvCxnSpPr>
          <p:nvPr/>
        </p:nvCxnSpPr>
        <p:spPr>
          <a:xfrm>
            <a:off x="4217603" y="3886032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9696D86E-6787-8A35-6438-5F3E2C0EFA99}"/>
              </a:ext>
            </a:extLst>
          </p:cNvPr>
          <p:cNvCxnSpPr>
            <a:cxnSpLocks/>
          </p:cNvCxnSpPr>
          <p:nvPr/>
        </p:nvCxnSpPr>
        <p:spPr>
          <a:xfrm>
            <a:off x="3790303" y="3889217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54D3917-8228-96EA-6699-0497803FAECA}"/>
              </a:ext>
            </a:extLst>
          </p:cNvPr>
          <p:cNvCxnSpPr>
            <a:cxnSpLocks/>
          </p:cNvCxnSpPr>
          <p:nvPr/>
        </p:nvCxnSpPr>
        <p:spPr>
          <a:xfrm>
            <a:off x="3358386" y="3886032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F8C432DE-BB68-4908-F763-17DE2294F41B}"/>
              </a:ext>
            </a:extLst>
          </p:cNvPr>
          <p:cNvCxnSpPr>
            <a:cxnSpLocks/>
          </p:cNvCxnSpPr>
          <p:nvPr/>
        </p:nvCxnSpPr>
        <p:spPr>
          <a:xfrm>
            <a:off x="3790303" y="352212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67" name="Rectangle 266">
            <a:extLst>
              <a:ext uri="{FF2B5EF4-FFF2-40B4-BE49-F238E27FC236}">
                <a16:creationId xmlns:a16="http://schemas.microsoft.com/office/drawing/2014/main" id="{987954B8-4ECB-198D-CF86-1242A3D453E3}"/>
              </a:ext>
            </a:extLst>
          </p:cNvPr>
          <p:cNvSpPr/>
          <p:nvPr/>
        </p:nvSpPr>
        <p:spPr>
          <a:xfrm>
            <a:off x="2267003" y="4153981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499D5771-E126-3435-2799-5DADE7CC1FE4}"/>
              </a:ext>
            </a:extLst>
          </p:cNvPr>
          <p:cNvSpPr/>
          <p:nvPr/>
        </p:nvSpPr>
        <p:spPr>
          <a:xfrm>
            <a:off x="2691653" y="4153981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498F1A24-68AA-97BB-AB1F-3F4FC573919E}"/>
              </a:ext>
            </a:extLst>
          </p:cNvPr>
          <p:cNvCxnSpPr>
            <a:cxnSpLocks/>
          </p:cNvCxnSpPr>
          <p:nvPr/>
        </p:nvCxnSpPr>
        <p:spPr>
          <a:xfrm>
            <a:off x="2941303" y="4232440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200E0C31-6685-E53B-848F-EFAFC96EFE01}"/>
              </a:ext>
            </a:extLst>
          </p:cNvPr>
          <p:cNvCxnSpPr>
            <a:cxnSpLocks/>
          </p:cNvCxnSpPr>
          <p:nvPr/>
        </p:nvCxnSpPr>
        <p:spPr>
          <a:xfrm>
            <a:off x="2082086" y="4243981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769992B-34DD-3F96-900B-873BDDFEB1BC}"/>
              </a:ext>
            </a:extLst>
          </p:cNvPr>
          <p:cNvCxnSpPr>
            <a:cxnSpLocks/>
          </p:cNvCxnSpPr>
          <p:nvPr/>
        </p:nvCxnSpPr>
        <p:spPr>
          <a:xfrm>
            <a:off x="2388202" y="4333981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3D39E7D-637B-94CD-EF52-1A8069E4852C}"/>
              </a:ext>
            </a:extLst>
          </p:cNvPr>
          <p:cNvCxnSpPr>
            <a:cxnSpLocks/>
          </p:cNvCxnSpPr>
          <p:nvPr/>
        </p:nvCxnSpPr>
        <p:spPr>
          <a:xfrm>
            <a:off x="2815710" y="4330652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3" name="Rectangle 272">
            <a:extLst>
              <a:ext uri="{FF2B5EF4-FFF2-40B4-BE49-F238E27FC236}">
                <a16:creationId xmlns:a16="http://schemas.microsoft.com/office/drawing/2014/main" id="{F572A813-1586-506A-C38E-EFDB15C06A48}"/>
              </a:ext>
            </a:extLst>
          </p:cNvPr>
          <p:cNvSpPr/>
          <p:nvPr/>
        </p:nvSpPr>
        <p:spPr>
          <a:xfrm>
            <a:off x="2262086" y="4517889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51B2809-5F37-E681-9330-4AE9F8234A93}"/>
              </a:ext>
            </a:extLst>
          </p:cNvPr>
          <p:cNvSpPr/>
          <p:nvPr/>
        </p:nvSpPr>
        <p:spPr>
          <a:xfrm>
            <a:off x="2691653" y="4517889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79515602-E8D4-DEC5-184A-687D15E6D2CE}"/>
              </a:ext>
            </a:extLst>
          </p:cNvPr>
          <p:cNvCxnSpPr>
            <a:cxnSpLocks/>
          </p:cNvCxnSpPr>
          <p:nvPr/>
        </p:nvCxnSpPr>
        <p:spPr>
          <a:xfrm>
            <a:off x="2941303" y="4607889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BB22F43-9296-03B8-CE8D-932AEB071230}"/>
              </a:ext>
            </a:extLst>
          </p:cNvPr>
          <p:cNvCxnSpPr>
            <a:cxnSpLocks/>
          </p:cNvCxnSpPr>
          <p:nvPr/>
        </p:nvCxnSpPr>
        <p:spPr>
          <a:xfrm>
            <a:off x="2514003" y="461107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B2CDDA3-C9CC-FD95-BE8C-55584938BC76}"/>
              </a:ext>
            </a:extLst>
          </p:cNvPr>
          <p:cNvCxnSpPr>
            <a:cxnSpLocks/>
          </p:cNvCxnSpPr>
          <p:nvPr/>
        </p:nvCxnSpPr>
        <p:spPr>
          <a:xfrm>
            <a:off x="2082086" y="4607889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E718A69-E66C-9741-A0D1-903B4D9C5DD5}"/>
              </a:ext>
            </a:extLst>
          </p:cNvPr>
          <p:cNvCxnSpPr>
            <a:cxnSpLocks/>
          </p:cNvCxnSpPr>
          <p:nvPr/>
        </p:nvCxnSpPr>
        <p:spPr>
          <a:xfrm>
            <a:off x="2514003" y="4243981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372C4B77-0D79-03D3-18FB-D5A234D4962A}"/>
              </a:ext>
            </a:extLst>
          </p:cNvPr>
          <p:cNvSpPr/>
          <p:nvPr/>
        </p:nvSpPr>
        <p:spPr>
          <a:xfrm>
            <a:off x="3543303" y="4153981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02741B54-9C2B-23F8-BB20-5134B4B75FFD}"/>
              </a:ext>
            </a:extLst>
          </p:cNvPr>
          <p:cNvSpPr/>
          <p:nvPr/>
        </p:nvSpPr>
        <p:spPr>
          <a:xfrm>
            <a:off x="3967953" y="4153981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E9F591B1-1BA3-0E9F-CD2F-2DBC274B7BF2}"/>
              </a:ext>
            </a:extLst>
          </p:cNvPr>
          <p:cNvCxnSpPr>
            <a:cxnSpLocks/>
          </p:cNvCxnSpPr>
          <p:nvPr/>
        </p:nvCxnSpPr>
        <p:spPr>
          <a:xfrm>
            <a:off x="4217603" y="4232440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6031DA3-C713-3EB0-64C8-01991B5F0E18}"/>
              </a:ext>
            </a:extLst>
          </p:cNvPr>
          <p:cNvCxnSpPr>
            <a:cxnSpLocks/>
          </p:cNvCxnSpPr>
          <p:nvPr/>
        </p:nvCxnSpPr>
        <p:spPr>
          <a:xfrm>
            <a:off x="3358386" y="4243981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79DB5114-E019-6267-DDC8-6162519D1E79}"/>
              </a:ext>
            </a:extLst>
          </p:cNvPr>
          <p:cNvCxnSpPr>
            <a:cxnSpLocks/>
          </p:cNvCxnSpPr>
          <p:nvPr/>
        </p:nvCxnSpPr>
        <p:spPr>
          <a:xfrm>
            <a:off x="3664502" y="4333981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D7D5B630-7CE8-E882-799C-DBA2265A0BD5}"/>
              </a:ext>
            </a:extLst>
          </p:cNvPr>
          <p:cNvCxnSpPr>
            <a:cxnSpLocks/>
          </p:cNvCxnSpPr>
          <p:nvPr/>
        </p:nvCxnSpPr>
        <p:spPr>
          <a:xfrm>
            <a:off x="4092010" y="4330652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05536E69-7446-2C07-FE5C-E08D660B5AEE}"/>
              </a:ext>
            </a:extLst>
          </p:cNvPr>
          <p:cNvSpPr/>
          <p:nvPr/>
        </p:nvSpPr>
        <p:spPr>
          <a:xfrm>
            <a:off x="3538386" y="4517889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1B27B17-1B3F-60B5-5B22-D5D992104A76}"/>
              </a:ext>
            </a:extLst>
          </p:cNvPr>
          <p:cNvSpPr/>
          <p:nvPr/>
        </p:nvSpPr>
        <p:spPr>
          <a:xfrm>
            <a:off x="3967953" y="4517889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8F88C656-3EB4-CA5E-68AC-4C881DA21E75}"/>
              </a:ext>
            </a:extLst>
          </p:cNvPr>
          <p:cNvCxnSpPr>
            <a:cxnSpLocks/>
          </p:cNvCxnSpPr>
          <p:nvPr/>
        </p:nvCxnSpPr>
        <p:spPr>
          <a:xfrm>
            <a:off x="4217603" y="4607889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7BDD9E3B-DD75-009B-55AB-9F93D55D6EDC}"/>
              </a:ext>
            </a:extLst>
          </p:cNvPr>
          <p:cNvCxnSpPr>
            <a:cxnSpLocks/>
          </p:cNvCxnSpPr>
          <p:nvPr/>
        </p:nvCxnSpPr>
        <p:spPr>
          <a:xfrm>
            <a:off x="3790303" y="461107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76FAC950-A62A-23DF-1A42-E3DF5ABC6B1C}"/>
              </a:ext>
            </a:extLst>
          </p:cNvPr>
          <p:cNvCxnSpPr>
            <a:cxnSpLocks/>
          </p:cNvCxnSpPr>
          <p:nvPr/>
        </p:nvCxnSpPr>
        <p:spPr>
          <a:xfrm>
            <a:off x="3358386" y="4607889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DD8C7B75-3372-0F69-6C97-2FB1606BFF3D}"/>
              </a:ext>
            </a:extLst>
          </p:cNvPr>
          <p:cNvCxnSpPr>
            <a:cxnSpLocks/>
          </p:cNvCxnSpPr>
          <p:nvPr/>
        </p:nvCxnSpPr>
        <p:spPr>
          <a:xfrm>
            <a:off x="3790303" y="4243981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1" name="Rectangle 290">
            <a:extLst>
              <a:ext uri="{FF2B5EF4-FFF2-40B4-BE49-F238E27FC236}">
                <a16:creationId xmlns:a16="http://schemas.microsoft.com/office/drawing/2014/main" id="{819FE85A-09AE-3740-BFE2-A11E5021BD99}"/>
              </a:ext>
            </a:extLst>
          </p:cNvPr>
          <p:cNvSpPr/>
          <p:nvPr/>
        </p:nvSpPr>
        <p:spPr>
          <a:xfrm>
            <a:off x="2267003" y="4880096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6CA7506-9242-085A-6F8E-9A382CE41949}"/>
              </a:ext>
            </a:extLst>
          </p:cNvPr>
          <p:cNvSpPr/>
          <p:nvPr/>
        </p:nvSpPr>
        <p:spPr>
          <a:xfrm>
            <a:off x="2691653" y="4880096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D233A870-CBE4-99AA-1996-BF5C48C6BB7C}"/>
              </a:ext>
            </a:extLst>
          </p:cNvPr>
          <p:cNvCxnSpPr>
            <a:cxnSpLocks/>
          </p:cNvCxnSpPr>
          <p:nvPr/>
        </p:nvCxnSpPr>
        <p:spPr>
          <a:xfrm>
            <a:off x="2941303" y="4958555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458BFB9C-A0F3-C0CE-FC65-08B5F82B9563}"/>
              </a:ext>
            </a:extLst>
          </p:cNvPr>
          <p:cNvCxnSpPr>
            <a:cxnSpLocks/>
          </p:cNvCxnSpPr>
          <p:nvPr/>
        </p:nvCxnSpPr>
        <p:spPr>
          <a:xfrm>
            <a:off x="2082086" y="4970096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F48DD441-2681-52BF-432E-DA8A5885D65A}"/>
              </a:ext>
            </a:extLst>
          </p:cNvPr>
          <p:cNvCxnSpPr>
            <a:cxnSpLocks/>
          </p:cNvCxnSpPr>
          <p:nvPr/>
        </p:nvCxnSpPr>
        <p:spPr>
          <a:xfrm>
            <a:off x="2388202" y="5060096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F6F1EE0D-94D2-8D72-B65A-F5DA5705B1AD}"/>
              </a:ext>
            </a:extLst>
          </p:cNvPr>
          <p:cNvCxnSpPr>
            <a:cxnSpLocks/>
          </p:cNvCxnSpPr>
          <p:nvPr/>
        </p:nvCxnSpPr>
        <p:spPr>
          <a:xfrm>
            <a:off x="2815710" y="5056767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FBB803-06AB-A840-AC5F-040136D82D8F}"/>
              </a:ext>
            </a:extLst>
          </p:cNvPr>
          <p:cNvSpPr/>
          <p:nvPr/>
        </p:nvSpPr>
        <p:spPr>
          <a:xfrm>
            <a:off x="2262086" y="5244004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A7FAA20-91D9-078D-1997-ED4183E6201F}"/>
              </a:ext>
            </a:extLst>
          </p:cNvPr>
          <p:cNvSpPr/>
          <p:nvPr/>
        </p:nvSpPr>
        <p:spPr>
          <a:xfrm>
            <a:off x="2691653" y="5244004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2925C7AC-EA52-1460-8D8E-9AB12D2E0074}"/>
              </a:ext>
            </a:extLst>
          </p:cNvPr>
          <p:cNvCxnSpPr>
            <a:cxnSpLocks/>
          </p:cNvCxnSpPr>
          <p:nvPr/>
        </p:nvCxnSpPr>
        <p:spPr>
          <a:xfrm>
            <a:off x="2941303" y="533400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E98256F5-D103-3E7A-2059-0FF8F442C766}"/>
              </a:ext>
            </a:extLst>
          </p:cNvPr>
          <p:cNvCxnSpPr>
            <a:cxnSpLocks/>
          </p:cNvCxnSpPr>
          <p:nvPr/>
        </p:nvCxnSpPr>
        <p:spPr>
          <a:xfrm>
            <a:off x="2514003" y="5337189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5A141794-CDCC-ED36-FC40-E7F5F04C64A0}"/>
              </a:ext>
            </a:extLst>
          </p:cNvPr>
          <p:cNvCxnSpPr>
            <a:cxnSpLocks/>
          </p:cNvCxnSpPr>
          <p:nvPr/>
        </p:nvCxnSpPr>
        <p:spPr>
          <a:xfrm>
            <a:off x="2082086" y="533400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9A00D1A7-7595-51AD-05D3-C4F28769BC25}"/>
              </a:ext>
            </a:extLst>
          </p:cNvPr>
          <p:cNvCxnSpPr>
            <a:cxnSpLocks/>
          </p:cNvCxnSpPr>
          <p:nvPr/>
        </p:nvCxnSpPr>
        <p:spPr>
          <a:xfrm>
            <a:off x="2514003" y="4970096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03" name="Rectangle 302">
            <a:extLst>
              <a:ext uri="{FF2B5EF4-FFF2-40B4-BE49-F238E27FC236}">
                <a16:creationId xmlns:a16="http://schemas.microsoft.com/office/drawing/2014/main" id="{05C3376B-1FA5-C4BD-EB32-910FAADCE729}"/>
              </a:ext>
            </a:extLst>
          </p:cNvPr>
          <p:cNvSpPr/>
          <p:nvPr/>
        </p:nvSpPr>
        <p:spPr>
          <a:xfrm>
            <a:off x="3543303" y="4880096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4E6FD97D-4172-08C5-9D28-3385C8FCCCC4}"/>
              </a:ext>
            </a:extLst>
          </p:cNvPr>
          <p:cNvSpPr/>
          <p:nvPr/>
        </p:nvSpPr>
        <p:spPr>
          <a:xfrm>
            <a:off x="3967953" y="4880096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B8D52416-0AFF-CE56-7C3E-9825C34C5B0B}"/>
              </a:ext>
            </a:extLst>
          </p:cNvPr>
          <p:cNvCxnSpPr>
            <a:cxnSpLocks/>
          </p:cNvCxnSpPr>
          <p:nvPr/>
        </p:nvCxnSpPr>
        <p:spPr>
          <a:xfrm>
            <a:off x="4217603" y="4958555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59982716-61FA-A6BF-5CD0-24D5B3A067C4}"/>
              </a:ext>
            </a:extLst>
          </p:cNvPr>
          <p:cNvCxnSpPr>
            <a:cxnSpLocks/>
          </p:cNvCxnSpPr>
          <p:nvPr/>
        </p:nvCxnSpPr>
        <p:spPr>
          <a:xfrm>
            <a:off x="3358386" y="4970096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B207FCF-2377-9C44-E01D-7F7E0946CFA8}"/>
              </a:ext>
            </a:extLst>
          </p:cNvPr>
          <p:cNvCxnSpPr>
            <a:cxnSpLocks/>
          </p:cNvCxnSpPr>
          <p:nvPr/>
        </p:nvCxnSpPr>
        <p:spPr>
          <a:xfrm>
            <a:off x="3664502" y="5060096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18D5862A-073B-0D1A-C9F3-91F75D7C7AC5}"/>
              </a:ext>
            </a:extLst>
          </p:cNvPr>
          <p:cNvCxnSpPr>
            <a:cxnSpLocks/>
          </p:cNvCxnSpPr>
          <p:nvPr/>
        </p:nvCxnSpPr>
        <p:spPr>
          <a:xfrm>
            <a:off x="4092010" y="5056767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09" name="Rectangle 308">
            <a:extLst>
              <a:ext uri="{FF2B5EF4-FFF2-40B4-BE49-F238E27FC236}">
                <a16:creationId xmlns:a16="http://schemas.microsoft.com/office/drawing/2014/main" id="{1F1AB91E-46FA-613D-E73E-5AA5FFDDCF1B}"/>
              </a:ext>
            </a:extLst>
          </p:cNvPr>
          <p:cNvSpPr/>
          <p:nvPr/>
        </p:nvSpPr>
        <p:spPr>
          <a:xfrm>
            <a:off x="3538386" y="5244004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CFA8C56-FCAE-493A-5F8F-4B41C22EE810}"/>
              </a:ext>
            </a:extLst>
          </p:cNvPr>
          <p:cNvSpPr/>
          <p:nvPr/>
        </p:nvSpPr>
        <p:spPr>
          <a:xfrm>
            <a:off x="3967953" y="5244004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950076DF-4FED-2175-8402-00A5EFB12609}"/>
              </a:ext>
            </a:extLst>
          </p:cNvPr>
          <p:cNvCxnSpPr>
            <a:cxnSpLocks/>
          </p:cNvCxnSpPr>
          <p:nvPr/>
        </p:nvCxnSpPr>
        <p:spPr>
          <a:xfrm>
            <a:off x="4217603" y="533400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ACC438A9-A078-4B7B-7A51-30462984121C}"/>
              </a:ext>
            </a:extLst>
          </p:cNvPr>
          <p:cNvCxnSpPr>
            <a:cxnSpLocks/>
          </p:cNvCxnSpPr>
          <p:nvPr/>
        </p:nvCxnSpPr>
        <p:spPr>
          <a:xfrm>
            <a:off x="3790303" y="5337189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7C78C2C3-E867-7ABE-D33C-3E72C01F77B5}"/>
              </a:ext>
            </a:extLst>
          </p:cNvPr>
          <p:cNvCxnSpPr>
            <a:cxnSpLocks/>
          </p:cNvCxnSpPr>
          <p:nvPr/>
        </p:nvCxnSpPr>
        <p:spPr>
          <a:xfrm>
            <a:off x="3358386" y="5334004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F45BE357-CFB8-6B3D-6D02-6552E527FFF3}"/>
              </a:ext>
            </a:extLst>
          </p:cNvPr>
          <p:cNvCxnSpPr>
            <a:cxnSpLocks/>
          </p:cNvCxnSpPr>
          <p:nvPr/>
        </p:nvCxnSpPr>
        <p:spPr>
          <a:xfrm>
            <a:off x="3790303" y="4970096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5" name="Rectangle 314">
            <a:extLst>
              <a:ext uri="{FF2B5EF4-FFF2-40B4-BE49-F238E27FC236}">
                <a16:creationId xmlns:a16="http://schemas.microsoft.com/office/drawing/2014/main" id="{E516A252-FAE0-6918-EE05-1F23B867C635}"/>
              </a:ext>
            </a:extLst>
          </p:cNvPr>
          <p:cNvSpPr/>
          <p:nvPr/>
        </p:nvSpPr>
        <p:spPr>
          <a:xfrm>
            <a:off x="2267003" y="5607360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9FF43773-791F-3C1A-A3C3-F151634243B5}"/>
              </a:ext>
            </a:extLst>
          </p:cNvPr>
          <p:cNvSpPr/>
          <p:nvPr/>
        </p:nvSpPr>
        <p:spPr>
          <a:xfrm>
            <a:off x="2691653" y="5607360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E97A89C8-CE5C-9165-335D-3185BB1A38D1}"/>
              </a:ext>
            </a:extLst>
          </p:cNvPr>
          <p:cNvCxnSpPr>
            <a:cxnSpLocks/>
          </p:cNvCxnSpPr>
          <p:nvPr/>
        </p:nvCxnSpPr>
        <p:spPr>
          <a:xfrm>
            <a:off x="2941303" y="5685819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B8B61080-C2C1-C052-2BD5-B854B2B76555}"/>
              </a:ext>
            </a:extLst>
          </p:cNvPr>
          <p:cNvCxnSpPr>
            <a:cxnSpLocks/>
          </p:cNvCxnSpPr>
          <p:nvPr/>
        </p:nvCxnSpPr>
        <p:spPr>
          <a:xfrm>
            <a:off x="2082086" y="5697360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BAA1E06-3F5F-8F23-803F-C37DAED3BA8B}"/>
              </a:ext>
            </a:extLst>
          </p:cNvPr>
          <p:cNvCxnSpPr>
            <a:cxnSpLocks/>
          </p:cNvCxnSpPr>
          <p:nvPr/>
        </p:nvCxnSpPr>
        <p:spPr>
          <a:xfrm>
            <a:off x="2388202" y="5787360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C4EB3F6A-FBAD-CC7A-B833-24D96C09E7EF}"/>
              </a:ext>
            </a:extLst>
          </p:cNvPr>
          <p:cNvCxnSpPr>
            <a:cxnSpLocks/>
          </p:cNvCxnSpPr>
          <p:nvPr/>
        </p:nvCxnSpPr>
        <p:spPr>
          <a:xfrm>
            <a:off x="2815710" y="5784031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21" name="Rectangle 320">
            <a:extLst>
              <a:ext uri="{FF2B5EF4-FFF2-40B4-BE49-F238E27FC236}">
                <a16:creationId xmlns:a16="http://schemas.microsoft.com/office/drawing/2014/main" id="{B245E677-BE9F-6C62-5D4D-3DB5595F4FDB}"/>
              </a:ext>
            </a:extLst>
          </p:cNvPr>
          <p:cNvSpPr/>
          <p:nvPr/>
        </p:nvSpPr>
        <p:spPr>
          <a:xfrm>
            <a:off x="2262086" y="5971268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64B64321-862D-D0EF-B0B1-23D42AD7C757}"/>
              </a:ext>
            </a:extLst>
          </p:cNvPr>
          <p:cNvSpPr/>
          <p:nvPr/>
        </p:nvSpPr>
        <p:spPr>
          <a:xfrm>
            <a:off x="2691653" y="5971268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A7B0D871-EE18-9A7F-D748-001AC30A4BF8}"/>
              </a:ext>
            </a:extLst>
          </p:cNvPr>
          <p:cNvCxnSpPr>
            <a:cxnSpLocks/>
          </p:cNvCxnSpPr>
          <p:nvPr/>
        </p:nvCxnSpPr>
        <p:spPr>
          <a:xfrm>
            <a:off x="2941303" y="6061268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2F04403-7E57-C78B-9CC0-C0DEFE02629A}"/>
              </a:ext>
            </a:extLst>
          </p:cNvPr>
          <p:cNvCxnSpPr>
            <a:cxnSpLocks/>
          </p:cNvCxnSpPr>
          <p:nvPr/>
        </p:nvCxnSpPr>
        <p:spPr>
          <a:xfrm>
            <a:off x="2514003" y="6064453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E62D0C06-5C5B-041A-7BC1-4674455F1F47}"/>
              </a:ext>
            </a:extLst>
          </p:cNvPr>
          <p:cNvCxnSpPr>
            <a:cxnSpLocks/>
          </p:cNvCxnSpPr>
          <p:nvPr/>
        </p:nvCxnSpPr>
        <p:spPr>
          <a:xfrm>
            <a:off x="2082086" y="6061268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438F2AFA-CC40-CD4C-FC76-17F277AA369F}"/>
              </a:ext>
            </a:extLst>
          </p:cNvPr>
          <p:cNvCxnSpPr>
            <a:cxnSpLocks/>
          </p:cNvCxnSpPr>
          <p:nvPr/>
        </p:nvCxnSpPr>
        <p:spPr>
          <a:xfrm>
            <a:off x="2514003" y="5697360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0FE544B-1282-9D02-BD51-33EB05369638}"/>
              </a:ext>
            </a:extLst>
          </p:cNvPr>
          <p:cNvSpPr/>
          <p:nvPr/>
        </p:nvSpPr>
        <p:spPr>
          <a:xfrm>
            <a:off x="3543303" y="5607360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5CBBB87D-A2AC-CF84-703C-20F707753825}"/>
              </a:ext>
            </a:extLst>
          </p:cNvPr>
          <p:cNvSpPr/>
          <p:nvPr/>
        </p:nvSpPr>
        <p:spPr>
          <a:xfrm>
            <a:off x="3967953" y="5607360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C20886D1-2056-B12E-C3B4-9C2A692637BA}"/>
              </a:ext>
            </a:extLst>
          </p:cNvPr>
          <p:cNvCxnSpPr>
            <a:cxnSpLocks/>
          </p:cNvCxnSpPr>
          <p:nvPr/>
        </p:nvCxnSpPr>
        <p:spPr>
          <a:xfrm>
            <a:off x="4217603" y="5685819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5072A800-1424-384E-B7C9-120F8D7EDBE8}"/>
              </a:ext>
            </a:extLst>
          </p:cNvPr>
          <p:cNvCxnSpPr>
            <a:cxnSpLocks/>
          </p:cNvCxnSpPr>
          <p:nvPr/>
        </p:nvCxnSpPr>
        <p:spPr>
          <a:xfrm>
            <a:off x="3358386" y="5697360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F945167F-2771-71F2-B991-05A9C36696A0}"/>
              </a:ext>
            </a:extLst>
          </p:cNvPr>
          <p:cNvCxnSpPr>
            <a:cxnSpLocks/>
          </p:cNvCxnSpPr>
          <p:nvPr/>
        </p:nvCxnSpPr>
        <p:spPr>
          <a:xfrm>
            <a:off x="3664502" y="5787360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B49E3C08-1114-AD8A-F8EE-C161F8B4B384}"/>
              </a:ext>
            </a:extLst>
          </p:cNvPr>
          <p:cNvCxnSpPr>
            <a:cxnSpLocks/>
          </p:cNvCxnSpPr>
          <p:nvPr/>
        </p:nvCxnSpPr>
        <p:spPr>
          <a:xfrm>
            <a:off x="4092010" y="5784031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3" name="Rectangle 332">
            <a:extLst>
              <a:ext uri="{FF2B5EF4-FFF2-40B4-BE49-F238E27FC236}">
                <a16:creationId xmlns:a16="http://schemas.microsoft.com/office/drawing/2014/main" id="{E0237810-63AD-815D-DF78-1CC77B36946B}"/>
              </a:ext>
            </a:extLst>
          </p:cNvPr>
          <p:cNvSpPr/>
          <p:nvPr/>
        </p:nvSpPr>
        <p:spPr>
          <a:xfrm>
            <a:off x="3538386" y="5971268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80410D2-8EEE-B913-D907-B33D4C3E05F7}"/>
              </a:ext>
            </a:extLst>
          </p:cNvPr>
          <p:cNvSpPr/>
          <p:nvPr/>
        </p:nvSpPr>
        <p:spPr>
          <a:xfrm>
            <a:off x="3967953" y="5971268"/>
            <a:ext cx="252000" cy="1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" tIns="36000" rIns="18000" bIns="36000"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73587866-90F9-DD86-C108-96A74D4E52B3}"/>
              </a:ext>
            </a:extLst>
          </p:cNvPr>
          <p:cNvCxnSpPr>
            <a:cxnSpLocks/>
          </p:cNvCxnSpPr>
          <p:nvPr/>
        </p:nvCxnSpPr>
        <p:spPr>
          <a:xfrm>
            <a:off x="4217603" y="6061268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7145B223-4917-1AC2-4165-15AE8523620D}"/>
              </a:ext>
            </a:extLst>
          </p:cNvPr>
          <p:cNvCxnSpPr>
            <a:cxnSpLocks/>
          </p:cNvCxnSpPr>
          <p:nvPr/>
        </p:nvCxnSpPr>
        <p:spPr>
          <a:xfrm>
            <a:off x="3790303" y="6064453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B9A5F9DC-A412-A223-0AEA-BEA94B55150F}"/>
              </a:ext>
            </a:extLst>
          </p:cNvPr>
          <p:cNvCxnSpPr>
            <a:cxnSpLocks/>
          </p:cNvCxnSpPr>
          <p:nvPr/>
        </p:nvCxnSpPr>
        <p:spPr>
          <a:xfrm>
            <a:off x="3358386" y="6061268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A6A4BA78-EB96-60EB-B0F6-E0DCFCFCC9B7}"/>
              </a:ext>
            </a:extLst>
          </p:cNvPr>
          <p:cNvCxnSpPr>
            <a:cxnSpLocks/>
          </p:cNvCxnSpPr>
          <p:nvPr/>
        </p:nvCxnSpPr>
        <p:spPr>
          <a:xfrm>
            <a:off x="3790303" y="5697360"/>
            <a:ext cx="180000" cy="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0C1349EC-9EAF-83A0-B6E4-0CB9F685E9EA}"/>
              </a:ext>
            </a:extLst>
          </p:cNvPr>
          <p:cNvCxnSpPr>
            <a:cxnSpLocks/>
          </p:cNvCxnSpPr>
          <p:nvPr/>
        </p:nvCxnSpPr>
        <p:spPr>
          <a:xfrm>
            <a:off x="2388202" y="3969558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D2CBFCD-A785-7CAE-B65C-B1E2B65D57FD}"/>
              </a:ext>
            </a:extLst>
          </p:cNvPr>
          <p:cNvCxnSpPr>
            <a:cxnSpLocks/>
          </p:cNvCxnSpPr>
          <p:nvPr/>
        </p:nvCxnSpPr>
        <p:spPr>
          <a:xfrm>
            <a:off x="2815710" y="3966229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F20ACE6C-10B6-BAC9-8CB3-8E5F00EB2140}"/>
              </a:ext>
            </a:extLst>
          </p:cNvPr>
          <p:cNvCxnSpPr>
            <a:cxnSpLocks/>
          </p:cNvCxnSpPr>
          <p:nvPr/>
        </p:nvCxnSpPr>
        <p:spPr>
          <a:xfrm>
            <a:off x="3664502" y="3969558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3AE39C01-4CB4-BA8E-C22C-0C514AEA80B6}"/>
              </a:ext>
            </a:extLst>
          </p:cNvPr>
          <p:cNvCxnSpPr>
            <a:cxnSpLocks/>
          </p:cNvCxnSpPr>
          <p:nvPr/>
        </p:nvCxnSpPr>
        <p:spPr>
          <a:xfrm>
            <a:off x="4092010" y="3966229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2896290B-CF7A-F18A-A148-E31C408EEC95}"/>
              </a:ext>
            </a:extLst>
          </p:cNvPr>
          <p:cNvCxnSpPr>
            <a:cxnSpLocks/>
          </p:cNvCxnSpPr>
          <p:nvPr/>
        </p:nvCxnSpPr>
        <p:spPr>
          <a:xfrm>
            <a:off x="2388202" y="4701218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D9BB1DB0-9714-1945-6E5E-BAFA268B0D7C}"/>
              </a:ext>
            </a:extLst>
          </p:cNvPr>
          <p:cNvCxnSpPr>
            <a:cxnSpLocks/>
          </p:cNvCxnSpPr>
          <p:nvPr/>
        </p:nvCxnSpPr>
        <p:spPr>
          <a:xfrm>
            <a:off x="2815710" y="4697889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DFE18F9A-8F7F-6278-FF94-51F8C62CAAB2}"/>
              </a:ext>
            </a:extLst>
          </p:cNvPr>
          <p:cNvCxnSpPr>
            <a:cxnSpLocks/>
          </p:cNvCxnSpPr>
          <p:nvPr/>
        </p:nvCxnSpPr>
        <p:spPr>
          <a:xfrm>
            <a:off x="3664502" y="4701218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3A480DAD-8504-4843-2908-8A8DF3593D45}"/>
              </a:ext>
            </a:extLst>
          </p:cNvPr>
          <p:cNvCxnSpPr>
            <a:cxnSpLocks/>
          </p:cNvCxnSpPr>
          <p:nvPr/>
        </p:nvCxnSpPr>
        <p:spPr>
          <a:xfrm>
            <a:off x="4092010" y="4697889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C0E58D12-645A-5744-9F21-489789759ED1}"/>
              </a:ext>
            </a:extLst>
          </p:cNvPr>
          <p:cNvCxnSpPr>
            <a:cxnSpLocks/>
          </p:cNvCxnSpPr>
          <p:nvPr/>
        </p:nvCxnSpPr>
        <p:spPr>
          <a:xfrm>
            <a:off x="2388202" y="5417765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559E4F68-5123-109A-D2C5-9605F95DFCA6}"/>
              </a:ext>
            </a:extLst>
          </p:cNvPr>
          <p:cNvCxnSpPr>
            <a:cxnSpLocks/>
          </p:cNvCxnSpPr>
          <p:nvPr/>
        </p:nvCxnSpPr>
        <p:spPr>
          <a:xfrm>
            <a:off x="2815710" y="5414436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F0F7429E-35D6-29CA-5984-F54FB1219777}"/>
              </a:ext>
            </a:extLst>
          </p:cNvPr>
          <p:cNvCxnSpPr>
            <a:cxnSpLocks/>
          </p:cNvCxnSpPr>
          <p:nvPr/>
        </p:nvCxnSpPr>
        <p:spPr>
          <a:xfrm>
            <a:off x="3664502" y="5417765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863C52B7-E5C2-4A23-4773-8FB8E63244DF}"/>
              </a:ext>
            </a:extLst>
          </p:cNvPr>
          <p:cNvCxnSpPr>
            <a:cxnSpLocks/>
          </p:cNvCxnSpPr>
          <p:nvPr/>
        </p:nvCxnSpPr>
        <p:spPr>
          <a:xfrm>
            <a:off x="4092010" y="5414436"/>
            <a:ext cx="0" cy="180000"/>
          </a:xfrm>
          <a:prstGeom prst="straightConnector1">
            <a:avLst/>
          </a:prstGeom>
          <a:ln w="28575">
            <a:headEnd type="triangle" w="med" len="sm"/>
            <a:tailEnd type="triangle" w="med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B6563A37-2E27-D9B2-E86A-7B4C0B8A98CE}"/>
              </a:ext>
            </a:extLst>
          </p:cNvPr>
          <p:cNvSpPr txBox="1"/>
          <p:nvPr/>
        </p:nvSpPr>
        <p:spPr>
          <a:xfrm>
            <a:off x="3091009" y="3359161"/>
            <a:ext cx="312906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SG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AD3BCE8-FA8D-3DC2-A897-BE42A11EF0B5}"/>
              </a:ext>
            </a:extLst>
          </p:cNvPr>
          <p:cNvSpPr txBox="1"/>
          <p:nvPr/>
        </p:nvSpPr>
        <p:spPr>
          <a:xfrm>
            <a:off x="3091009" y="3731362"/>
            <a:ext cx="312906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SG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BD461C8-795D-C3EC-9D79-7EC2FB58159A}"/>
              </a:ext>
            </a:extLst>
          </p:cNvPr>
          <p:cNvSpPr txBox="1"/>
          <p:nvPr/>
        </p:nvSpPr>
        <p:spPr>
          <a:xfrm>
            <a:off x="3091009" y="4077225"/>
            <a:ext cx="312906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SG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ABCD60B5-B803-9F66-5A29-BEF1EB14E6BA}"/>
              </a:ext>
            </a:extLst>
          </p:cNvPr>
          <p:cNvSpPr txBox="1"/>
          <p:nvPr/>
        </p:nvSpPr>
        <p:spPr>
          <a:xfrm>
            <a:off x="3091009" y="4447066"/>
            <a:ext cx="312906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SG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427C5D90-6614-C040-F114-C53CEEB7B473}"/>
              </a:ext>
            </a:extLst>
          </p:cNvPr>
          <p:cNvSpPr txBox="1"/>
          <p:nvPr/>
        </p:nvSpPr>
        <p:spPr>
          <a:xfrm>
            <a:off x="3091009" y="4801327"/>
            <a:ext cx="312906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SG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FD937D3-5C55-77CD-25CB-29165608F2C9}"/>
              </a:ext>
            </a:extLst>
          </p:cNvPr>
          <p:cNvSpPr txBox="1"/>
          <p:nvPr/>
        </p:nvSpPr>
        <p:spPr>
          <a:xfrm>
            <a:off x="3091009" y="5164682"/>
            <a:ext cx="312906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SG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02DB65B-4407-5013-2919-B6E3768E7E89}"/>
              </a:ext>
            </a:extLst>
          </p:cNvPr>
          <p:cNvSpPr txBox="1"/>
          <p:nvPr/>
        </p:nvSpPr>
        <p:spPr>
          <a:xfrm>
            <a:off x="3091009" y="5528037"/>
            <a:ext cx="312906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SG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21A90D7-977B-841A-79E4-AAF13B1602BA}"/>
              </a:ext>
            </a:extLst>
          </p:cNvPr>
          <p:cNvSpPr txBox="1"/>
          <p:nvPr/>
        </p:nvSpPr>
        <p:spPr>
          <a:xfrm>
            <a:off x="3091009" y="5874031"/>
            <a:ext cx="312906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SG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E811C796-8423-714D-AD25-87C92F62BF31}"/>
              </a:ext>
            </a:extLst>
          </p:cNvPr>
          <p:cNvSpPr/>
          <p:nvPr/>
        </p:nvSpPr>
        <p:spPr>
          <a:xfrm>
            <a:off x="1706138" y="5530142"/>
            <a:ext cx="2844000" cy="57150"/>
          </a:xfrm>
          <a:custGeom>
            <a:avLst/>
            <a:gdLst>
              <a:gd name="connsiteX0" fmla="*/ 2995613 w 2995613"/>
              <a:gd name="connsiteY0" fmla="*/ 57150 h 57150"/>
              <a:gd name="connsiteX1" fmla="*/ 2995613 w 2995613"/>
              <a:gd name="connsiteY1" fmla="*/ 0 h 57150"/>
              <a:gd name="connsiteX2" fmla="*/ 0 w 2995613"/>
              <a:gd name="connsiteY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613" h="57150">
                <a:moveTo>
                  <a:pt x="2995613" y="57150"/>
                </a:moveTo>
                <a:lnTo>
                  <a:pt x="2995613" y="0"/>
                </a:lnTo>
                <a:lnTo>
                  <a:pt x="0" y="0"/>
                </a:lnTo>
              </a:path>
            </a:pathLst>
          </a:custGeom>
          <a:ln w="28575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DF909EDB-B6E6-FC05-5226-4C896425B2C0}"/>
              </a:ext>
            </a:extLst>
          </p:cNvPr>
          <p:cNvSpPr/>
          <p:nvPr/>
        </p:nvSpPr>
        <p:spPr>
          <a:xfrm>
            <a:off x="1706138" y="4826318"/>
            <a:ext cx="2844000" cy="57150"/>
          </a:xfrm>
          <a:custGeom>
            <a:avLst/>
            <a:gdLst>
              <a:gd name="connsiteX0" fmla="*/ 2995613 w 2995613"/>
              <a:gd name="connsiteY0" fmla="*/ 57150 h 57150"/>
              <a:gd name="connsiteX1" fmla="*/ 2995613 w 2995613"/>
              <a:gd name="connsiteY1" fmla="*/ 0 h 57150"/>
              <a:gd name="connsiteX2" fmla="*/ 0 w 2995613"/>
              <a:gd name="connsiteY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613" h="57150">
                <a:moveTo>
                  <a:pt x="2995613" y="57150"/>
                </a:moveTo>
                <a:lnTo>
                  <a:pt x="2995613" y="0"/>
                </a:lnTo>
                <a:lnTo>
                  <a:pt x="0" y="0"/>
                </a:lnTo>
              </a:path>
            </a:pathLst>
          </a:custGeom>
          <a:ln w="28575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D1C9C794-C903-2818-DC90-A20C8AC097F9}"/>
              </a:ext>
            </a:extLst>
          </p:cNvPr>
          <p:cNvSpPr/>
          <p:nvPr/>
        </p:nvSpPr>
        <p:spPr>
          <a:xfrm>
            <a:off x="1706138" y="4069217"/>
            <a:ext cx="2844000" cy="57150"/>
          </a:xfrm>
          <a:custGeom>
            <a:avLst/>
            <a:gdLst>
              <a:gd name="connsiteX0" fmla="*/ 2995613 w 2995613"/>
              <a:gd name="connsiteY0" fmla="*/ 57150 h 57150"/>
              <a:gd name="connsiteX1" fmla="*/ 2995613 w 2995613"/>
              <a:gd name="connsiteY1" fmla="*/ 0 h 57150"/>
              <a:gd name="connsiteX2" fmla="*/ 0 w 2995613"/>
              <a:gd name="connsiteY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613" h="57150">
                <a:moveTo>
                  <a:pt x="2995613" y="57150"/>
                </a:moveTo>
                <a:lnTo>
                  <a:pt x="2995613" y="0"/>
                </a:lnTo>
                <a:lnTo>
                  <a:pt x="0" y="0"/>
                </a:lnTo>
              </a:path>
            </a:pathLst>
          </a:custGeom>
          <a:ln w="28575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A9F4E2BE-4E8C-4B94-B1E6-B8EE23BAB1A0}"/>
              </a:ext>
            </a:extLst>
          </p:cNvPr>
          <p:cNvSpPr/>
          <p:nvPr/>
        </p:nvSpPr>
        <p:spPr>
          <a:xfrm>
            <a:off x="1706138" y="3371857"/>
            <a:ext cx="2844000" cy="57150"/>
          </a:xfrm>
          <a:custGeom>
            <a:avLst/>
            <a:gdLst>
              <a:gd name="connsiteX0" fmla="*/ 2995613 w 2995613"/>
              <a:gd name="connsiteY0" fmla="*/ 57150 h 57150"/>
              <a:gd name="connsiteX1" fmla="*/ 2995613 w 2995613"/>
              <a:gd name="connsiteY1" fmla="*/ 0 h 57150"/>
              <a:gd name="connsiteX2" fmla="*/ 0 w 2995613"/>
              <a:gd name="connsiteY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613" h="57150">
                <a:moveTo>
                  <a:pt x="2995613" y="57150"/>
                </a:moveTo>
                <a:lnTo>
                  <a:pt x="2995613" y="0"/>
                </a:lnTo>
                <a:lnTo>
                  <a:pt x="0" y="0"/>
                </a:lnTo>
              </a:path>
            </a:pathLst>
          </a:custGeom>
          <a:ln w="28575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C83D597A-F2B4-BE6B-F0C2-E9BCB1C77464}"/>
              </a:ext>
            </a:extLst>
          </p:cNvPr>
          <p:cNvSpPr/>
          <p:nvPr/>
        </p:nvSpPr>
        <p:spPr>
          <a:xfrm>
            <a:off x="3724781" y="2368530"/>
            <a:ext cx="972000" cy="36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Peripheral subsystem</a:t>
            </a:r>
          </a:p>
        </p:txBody>
      </p:sp>
      <p:sp>
        <p:nvSpPr>
          <p:cNvPr id="364" name="Left-Right Arrow 154">
            <a:extLst>
              <a:ext uri="{FF2B5EF4-FFF2-40B4-BE49-F238E27FC236}">
                <a16:creationId xmlns:a16="http://schemas.microsoft.com/office/drawing/2014/main" id="{3E1C342F-1445-59E6-AA39-E6C28D77A616}"/>
              </a:ext>
            </a:extLst>
          </p:cNvPr>
          <p:cNvSpPr/>
          <p:nvPr/>
        </p:nvSpPr>
        <p:spPr>
          <a:xfrm>
            <a:off x="3529075" y="2503076"/>
            <a:ext cx="180000" cy="90000"/>
          </a:xfrm>
          <a:prstGeom prst="left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77DA1D48-B99D-A76B-376F-5B4D2F9F22E6}"/>
              </a:ext>
            </a:extLst>
          </p:cNvPr>
          <p:cNvCxnSpPr>
            <a:cxnSpLocks/>
          </p:cNvCxnSpPr>
          <p:nvPr/>
        </p:nvCxnSpPr>
        <p:spPr>
          <a:xfrm flipH="1">
            <a:off x="1278573" y="2831708"/>
            <a:ext cx="68132" cy="21818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3D33ACF6-1260-4A37-24F6-347B09FB16D6}"/>
              </a:ext>
            </a:extLst>
          </p:cNvPr>
          <p:cNvCxnSpPr>
            <a:cxnSpLocks/>
          </p:cNvCxnSpPr>
          <p:nvPr/>
        </p:nvCxnSpPr>
        <p:spPr>
          <a:xfrm>
            <a:off x="3038705" y="2832076"/>
            <a:ext cx="1776941" cy="26086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B4DF1899-1477-FC4D-5372-D6235F2449EF}"/>
              </a:ext>
            </a:extLst>
          </p:cNvPr>
          <p:cNvCxnSpPr>
            <a:cxnSpLocks/>
          </p:cNvCxnSpPr>
          <p:nvPr/>
        </p:nvCxnSpPr>
        <p:spPr>
          <a:xfrm flipH="1">
            <a:off x="1706138" y="3712983"/>
            <a:ext cx="144000" cy="0"/>
          </a:xfrm>
          <a:prstGeom prst="straightConnector1">
            <a:avLst/>
          </a:prstGeom>
          <a:ln w="28575">
            <a:headEnd type="triangle" w="sm" len="sm"/>
            <a:tailEnd type="triangl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8E83BCDE-D43F-92F8-C6EC-70D65A3A43FE}"/>
              </a:ext>
            </a:extLst>
          </p:cNvPr>
          <p:cNvCxnSpPr>
            <a:cxnSpLocks/>
          </p:cNvCxnSpPr>
          <p:nvPr/>
        </p:nvCxnSpPr>
        <p:spPr>
          <a:xfrm flipH="1">
            <a:off x="1706138" y="5145379"/>
            <a:ext cx="144000" cy="0"/>
          </a:xfrm>
          <a:prstGeom prst="straightConnector1">
            <a:avLst/>
          </a:prstGeom>
          <a:ln w="28575">
            <a:headEnd type="triangle" w="sm" len="sm"/>
            <a:tailEnd type="triangl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0C820EA4-F212-D17D-6622-421FF35E7513}"/>
              </a:ext>
            </a:extLst>
          </p:cNvPr>
          <p:cNvCxnSpPr>
            <a:cxnSpLocks/>
          </p:cNvCxnSpPr>
          <p:nvPr/>
        </p:nvCxnSpPr>
        <p:spPr>
          <a:xfrm flipH="1">
            <a:off x="1706138" y="5865370"/>
            <a:ext cx="144000" cy="0"/>
          </a:xfrm>
          <a:prstGeom prst="straightConnector1">
            <a:avLst/>
          </a:prstGeom>
          <a:ln w="28575">
            <a:headEnd type="triangle" w="sm" len="sm"/>
            <a:tailEnd type="triangl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CD7F652D-A7C6-2C65-367D-4DA6C196ED64}"/>
              </a:ext>
            </a:extLst>
          </p:cNvPr>
          <p:cNvCxnSpPr>
            <a:cxnSpLocks/>
          </p:cNvCxnSpPr>
          <p:nvPr/>
        </p:nvCxnSpPr>
        <p:spPr>
          <a:xfrm flipH="1">
            <a:off x="1706138" y="4408621"/>
            <a:ext cx="144000" cy="0"/>
          </a:xfrm>
          <a:prstGeom prst="straightConnector1">
            <a:avLst/>
          </a:prstGeom>
          <a:ln w="28575">
            <a:headEnd type="triangle" w="sm" len="sm"/>
            <a:tailEnd type="triangl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1" name="Rectangle 370">
            <a:extLst>
              <a:ext uri="{FF2B5EF4-FFF2-40B4-BE49-F238E27FC236}">
                <a16:creationId xmlns:a16="http://schemas.microsoft.com/office/drawing/2014/main" id="{509AF32A-448F-41C5-0035-F167453A18D3}"/>
              </a:ext>
            </a:extLst>
          </p:cNvPr>
          <p:cNvSpPr/>
          <p:nvPr/>
        </p:nvSpPr>
        <p:spPr>
          <a:xfrm>
            <a:off x="1274674" y="1127559"/>
            <a:ext cx="3528000" cy="1775569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2" name="TextBox 62">
            <a:extLst>
              <a:ext uri="{FF2B5EF4-FFF2-40B4-BE49-F238E27FC236}">
                <a16:creationId xmlns:a16="http://schemas.microsoft.com/office/drawing/2014/main" id="{3F630097-D5B3-3F45-DC16-B5223DD977DD}"/>
              </a:ext>
            </a:extLst>
          </p:cNvPr>
          <p:cNvSpPr txBox="1"/>
          <p:nvPr/>
        </p:nvSpPr>
        <p:spPr>
          <a:xfrm>
            <a:off x="3710074" y="1106806"/>
            <a:ext cx="1144865" cy="246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System-on-chip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427979B-84B7-7E33-01EF-8015749EBCDC}"/>
              </a:ext>
            </a:extLst>
          </p:cNvPr>
          <p:cNvSpPr txBox="1"/>
          <p:nvPr/>
        </p:nvSpPr>
        <p:spPr>
          <a:xfrm>
            <a:off x="2172767" y="6336614"/>
            <a:ext cx="176539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CGRA Integrated in SoC</a:t>
            </a:r>
            <a:endParaRPr lang="en-SG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615099" y="980255"/>
            <a:ext cx="6075456" cy="477053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Objective: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/>
                <a:cs typeface="Open Sans"/>
              </a:rPr>
              <a:t>Design &amp; implement coarse-grained reconfigurable array (CGRA) architecture for IoT computation workloads </a:t>
            </a:r>
          </a:p>
          <a:p>
            <a:endParaRPr lang="en-SG" sz="16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SG" sz="16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Project Deliverables: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FPGA-based demonstration/Verification of RTL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2 tape-outs: </a:t>
            </a:r>
            <a:r>
              <a:rPr lang="en-SG" sz="1600" dirty="0">
                <a:solidFill>
                  <a:srgbClr val="00B050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TC1 (Homogeneous PE array for neural network &amp; loops) </a:t>
            </a:r>
            <a:r>
              <a:rPr lang="en-SG" sz="16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&amp; TC2 (Heterogeneous PE array with customized circuits for ULP mixed reality analytics )</a:t>
            </a:r>
          </a:p>
          <a:p>
            <a:endParaRPr lang="en-US" sz="1600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PACE CGRA specifications: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All data paths are 16-bit wide.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Consists of an 8×8 array of 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A total of 64KB CGRA data memories, each 8KB dual port SRAMs.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Integrated within a RISC-V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SoC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for seamless data and instructions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SG" sz="1600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9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CB48E9-FE83-4D06-993C-F763970E567B}"/>
              </a:ext>
            </a:extLst>
          </p:cNvPr>
          <p:cNvGrpSpPr/>
          <p:nvPr/>
        </p:nvGrpSpPr>
        <p:grpSpPr>
          <a:xfrm>
            <a:off x="802870" y="2946033"/>
            <a:ext cx="6486447" cy="3593726"/>
            <a:chOff x="1199573" y="1622991"/>
            <a:chExt cx="7324631" cy="421029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45AF4C-8F9F-4B4F-8128-3DB81EE65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2300" y="5460321"/>
              <a:ext cx="369961" cy="506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7DD913-034C-4FBE-8A67-D29BFB917D49}"/>
                </a:ext>
              </a:extLst>
            </p:cNvPr>
            <p:cNvSpPr/>
            <p:nvPr/>
          </p:nvSpPr>
          <p:spPr>
            <a:xfrm>
              <a:off x="1584110" y="1622991"/>
              <a:ext cx="5619515" cy="42102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7E865B-0FE4-41A3-87CC-47D355EC7E84}"/>
                </a:ext>
              </a:extLst>
            </p:cNvPr>
            <p:cNvSpPr/>
            <p:nvPr/>
          </p:nvSpPr>
          <p:spPr>
            <a:xfrm>
              <a:off x="1795175" y="1848757"/>
              <a:ext cx="1433054" cy="21847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/>
                <a:t>RISC-V</a:t>
              </a:r>
            </a:p>
            <a:p>
              <a:pPr algn="ctr"/>
              <a:r>
                <a:rPr lang="en-US" sz="1100" b="1" dirty="0"/>
                <a:t>CPU</a:t>
              </a:r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BE4193-6418-4B99-A013-0A877C69C64C}"/>
                </a:ext>
              </a:extLst>
            </p:cNvPr>
            <p:cNvSpPr/>
            <p:nvPr/>
          </p:nvSpPr>
          <p:spPr>
            <a:xfrm>
              <a:off x="1877155" y="2819394"/>
              <a:ext cx="728694" cy="6504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b="1">
                  <a:solidFill>
                    <a:schemeClr val="tx1"/>
                  </a:solidFill>
                </a:rPr>
                <a:t>Bootloader</a:t>
              </a:r>
            </a:p>
            <a:p>
              <a:pPr algn="ctr"/>
              <a:r>
                <a:rPr lang="en-US" sz="600" b="1">
                  <a:solidFill>
                    <a:schemeClr val="tx1"/>
                  </a:solidFill>
                </a:rPr>
                <a:t>ROM + FW</a:t>
              </a:r>
            </a:p>
          </p:txBody>
        </p:sp>
        <p:sp>
          <p:nvSpPr>
            <p:cNvPr id="20" name="Left-Right Arrow 30">
              <a:extLst>
                <a:ext uri="{FF2B5EF4-FFF2-40B4-BE49-F238E27FC236}">
                  <a16:creationId xmlns:a16="http://schemas.microsoft.com/office/drawing/2014/main" id="{BFE64AA4-EA76-452F-94E7-43E407537C97}"/>
                </a:ext>
              </a:extLst>
            </p:cNvPr>
            <p:cNvSpPr/>
            <p:nvPr/>
          </p:nvSpPr>
          <p:spPr>
            <a:xfrm>
              <a:off x="3250996" y="3208487"/>
              <a:ext cx="433272" cy="186962"/>
            </a:xfrm>
            <a:prstGeom prst="leftRightArrow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A78D83-1D98-476D-8B23-C996904A2449}"/>
                </a:ext>
              </a:extLst>
            </p:cNvPr>
            <p:cNvSpPr/>
            <p:nvPr/>
          </p:nvSpPr>
          <p:spPr>
            <a:xfrm>
              <a:off x="4705695" y="2591313"/>
              <a:ext cx="2267766" cy="30175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b="1"/>
            </a:p>
          </p:txBody>
        </p:sp>
        <p:sp>
          <p:nvSpPr>
            <p:cNvPr id="24" name="Left-Right Arrow 154">
              <a:extLst>
                <a:ext uri="{FF2B5EF4-FFF2-40B4-BE49-F238E27FC236}">
                  <a16:creationId xmlns:a16="http://schemas.microsoft.com/office/drawing/2014/main" id="{F7BCEC53-88F7-4399-80A3-A6D16331AFCE}"/>
                </a:ext>
              </a:extLst>
            </p:cNvPr>
            <p:cNvSpPr/>
            <p:nvPr/>
          </p:nvSpPr>
          <p:spPr>
            <a:xfrm>
              <a:off x="3989670" y="3301753"/>
              <a:ext cx="433272" cy="186962"/>
            </a:xfrm>
            <a:prstGeom prst="leftRightArrow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25" name="Left-Right Arrow 155">
              <a:extLst>
                <a:ext uri="{FF2B5EF4-FFF2-40B4-BE49-F238E27FC236}">
                  <a16:creationId xmlns:a16="http://schemas.microsoft.com/office/drawing/2014/main" id="{ABB58FB4-52DD-47CC-9601-DED40BF4B48C}"/>
                </a:ext>
              </a:extLst>
            </p:cNvPr>
            <p:cNvSpPr/>
            <p:nvPr/>
          </p:nvSpPr>
          <p:spPr>
            <a:xfrm>
              <a:off x="3989670" y="4239118"/>
              <a:ext cx="433272" cy="186962"/>
            </a:xfrm>
            <a:prstGeom prst="leftRightArrow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26" name="Left-Right Arrow 153">
              <a:extLst>
                <a:ext uri="{FF2B5EF4-FFF2-40B4-BE49-F238E27FC236}">
                  <a16:creationId xmlns:a16="http://schemas.microsoft.com/office/drawing/2014/main" id="{68C301F0-82C7-44D0-BD89-5BA2084FF7C7}"/>
                </a:ext>
              </a:extLst>
            </p:cNvPr>
            <p:cNvSpPr/>
            <p:nvPr/>
          </p:nvSpPr>
          <p:spPr>
            <a:xfrm>
              <a:off x="3252382" y="2053551"/>
              <a:ext cx="1236177" cy="186962"/>
            </a:xfrm>
            <a:prstGeom prst="leftRightArrow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E89BE65-E0BC-460F-A372-769045109F22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5777288" y="2819394"/>
              <a:ext cx="1994554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54795-5FBC-4493-ABD6-5B4D0658B60E}"/>
                </a:ext>
              </a:extLst>
            </p:cNvPr>
            <p:cNvSpPr/>
            <p:nvPr/>
          </p:nvSpPr>
          <p:spPr>
            <a:xfrm>
              <a:off x="3728752" y="2580079"/>
              <a:ext cx="206635" cy="30175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MMIO Fabric</a:t>
              </a:r>
            </a:p>
          </p:txBody>
        </p:sp>
        <p:sp>
          <p:nvSpPr>
            <p:cNvPr id="31" name="Rectangle: Rounded Corners 46">
              <a:extLst>
                <a:ext uri="{FF2B5EF4-FFF2-40B4-BE49-F238E27FC236}">
                  <a16:creationId xmlns:a16="http://schemas.microsoft.com/office/drawing/2014/main" id="{64321EFA-3047-48BB-9C98-ED30DC97D4FA}"/>
                </a:ext>
              </a:extLst>
            </p:cNvPr>
            <p:cNvSpPr/>
            <p:nvPr/>
          </p:nvSpPr>
          <p:spPr>
            <a:xfrm>
              <a:off x="2103917" y="4354088"/>
              <a:ext cx="970131" cy="11680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 sz="1000" b="1" dirty="0"/>
            </a:p>
            <a:p>
              <a:pPr algn="ctr"/>
              <a:endParaRPr lang="en-SG" sz="1000" b="1" dirty="0"/>
            </a:p>
            <a:p>
              <a:pPr algn="ctr"/>
              <a:endParaRPr lang="en-SG" sz="1000" b="1" dirty="0"/>
            </a:p>
            <a:p>
              <a:pPr algn="ctr"/>
              <a:endParaRPr lang="en-SG" sz="1000" b="1" dirty="0"/>
            </a:p>
            <a:p>
              <a:pPr algn="ctr"/>
              <a:endParaRPr lang="en-SG" sz="1000" b="1" dirty="0"/>
            </a:p>
            <a:p>
              <a:pPr algn="ctr"/>
              <a:r>
                <a:rPr lang="en-SG" sz="1000" b="1" dirty="0"/>
                <a:t>Clock Root</a:t>
              </a:r>
            </a:p>
            <a:p>
              <a:pPr algn="ctr"/>
              <a:endParaRPr lang="en-SG" sz="1000" b="1" dirty="0"/>
            </a:p>
            <a:p>
              <a:pPr algn="ctr"/>
              <a:endParaRPr lang="en-SG" sz="1000" b="1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D30F7DD-3E2A-40FE-A961-C06A562FBF2B}"/>
                </a:ext>
              </a:extLst>
            </p:cNvPr>
            <p:cNvCxnSpPr/>
            <p:nvPr/>
          </p:nvCxnSpPr>
          <p:spPr>
            <a:xfrm>
              <a:off x="3089612" y="4858022"/>
              <a:ext cx="338368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071FF1-E7A5-4D60-9C00-3F831754B2FC}"/>
                </a:ext>
              </a:extLst>
            </p:cNvPr>
            <p:cNvCxnSpPr/>
            <p:nvPr/>
          </p:nvCxnSpPr>
          <p:spPr>
            <a:xfrm>
              <a:off x="3089612" y="5051062"/>
              <a:ext cx="338368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BA4C46E-53DD-4050-8DCE-467C49DC6966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30" y="3729716"/>
              <a:ext cx="474047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62">
              <a:extLst>
                <a:ext uri="{FF2B5EF4-FFF2-40B4-BE49-F238E27FC236}">
                  <a16:creationId xmlns:a16="http://schemas.microsoft.com/office/drawing/2014/main" id="{1D4E9044-ADE0-450E-ACAD-E56059CB4390}"/>
                </a:ext>
              </a:extLst>
            </p:cNvPr>
            <p:cNvSpPr txBox="1"/>
            <p:nvPr/>
          </p:nvSpPr>
          <p:spPr>
            <a:xfrm>
              <a:off x="1251867" y="3454974"/>
              <a:ext cx="556079" cy="270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JTAG</a:t>
              </a:r>
            </a:p>
          </p:txBody>
        </p:sp>
        <p:sp>
          <p:nvSpPr>
            <p:cNvPr id="36" name="TextBox 62">
              <a:extLst>
                <a:ext uri="{FF2B5EF4-FFF2-40B4-BE49-F238E27FC236}">
                  <a16:creationId xmlns:a16="http://schemas.microsoft.com/office/drawing/2014/main" id="{6E90D818-C325-47CD-8A56-F2C5E4E2B567}"/>
                </a:ext>
              </a:extLst>
            </p:cNvPr>
            <p:cNvSpPr txBox="1"/>
            <p:nvPr/>
          </p:nvSpPr>
          <p:spPr>
            <a:xfrm>
              <a:off x="3534384" y="1753148"/>
              <a:ext cx="708129" cy="432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Memory</a:t>
              </a:r>
            </a:p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Fabric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DAEC25-79E8-4483-AF7A-237A5FF34697}"/>
                </a:ext>
              </a:extLst>
            </p:cNvPr>
            <p:cNvSpPr/>
            <p:nvPr/>
          </p:nvSpPr>
          <p:spPr>
            <a:xfrm rot="16200000">
              <a:off x="3064098" y="3966885"/>
              <a:ext cx="3017520" cy="2656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AXI4 Memory Slave Mux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3EF06E-0095-47BC-BDC1-A736774B4E25}"/>
                </a:ext>
              </a:extLst>
            </p:cNvPr>
            <p:cNvSpPr/>
            <p:nvPr/>
          </p:nvSpPr>
          <p:spPr>
            <a:xfrm>
              <a:off x="2660132" y="2819394"/>
              <a:ext cx="501257" cy="6504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b="1" dirty="0">
                  <a:solidFill>
                    <a:schemeClr val="tx1"/>
                  </a:solidFill>
                </a:rPr>
                <a:t>RF</a:t>
              </a:r>
            </a:p>
            <a:p>
              <a:pPr algn="ctr"/>
              <a:r>
                <a:rPr lang="en-US" sz="600" b="1" dirty="0">
                  <a:solidFill>
                    <a:schemeClr val="tx1"/>
                  </a:solidFill>
                </a:rPr>
                <a:t>Cache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DDA8F9B-41ED-444E-A5F4-9D831089EF3E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>
              <a:off x="5777288" y="3144216"/>
              <a:ext cx="1994554" cy="157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4B1BD5-807F-40CC-B8B8-7F44C8C3EDF9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5777288" y="3469038"/>
              <a:ext cx="2012441" cy="3362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45AF4C-8F9F-4B4F-8128-3DB81EE65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465" y="3798875"/>
              <a:ext cx="2056955" cy="506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5E865F-1882-4BDB-9883-161B30C2AF0F}"/>
                </a:ext>
              </a:extLst>
            </p:cNvPr>
            <p:cNvSpPr/>
            <p:nvPr/>
          </p:nvSpPr>
          <p:spPr>
            <a:xfrm>
              <a:off x="4899475" y="2708323"/>
              <a:ext cx="877813" cy="222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GPIO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7388971-4729-4A7D-830F-B2F88D985311}"/>
                </a:ext>
              </a:extLst>
            </p:cNvPr>
            <p:cNvSpPr/>
            <p:nvPr/>
          </p:nvSpPr>
          <p:spPr>
            <a:xfrm>
              <a:off x="4899475" y="3033145"/>
              <a:ext cx="877813" cy="222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UART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6B1F6D-33C3-4720-9484-6556C4197D74}"/>
                </a:ext>
              </a:extLst>
            </p:cNvPr>
            <p:cNvSpPr/>
            <p:nvPr/>
          </p:nvSpPr>
          <p:spPr>
            <a:xfrm>
              <a:off x="4899475" y="3357967"/>
              <a:ext cx="877813" cy="2221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SPI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33D0DEC-30E0-4612-B388-0F608429584A}"/>
                </a:ext>
              </a:extLst>
            </p:cNvPr>
            <p:cNvSpPr/>
            <p:nvPr/>
          </p:nvSpPr>
          <p:spPr>
            <a:xfrm>
              <a:off x="4899475" y="3682789"/>
              <a:ext cx="877813" cy="2221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SD</a:t>
              </a:r>
            </a:p>
          </p:txBody>
        </p:sp>
        <p:sp>
          <p:nvSpPr>
            <p:cNvPr id="49" name="TextBox 62">
              <a:extLst>
                <a:ext uri="{FF2B5EF4-FFF2-40B4-BE49-F238E27FC236}">
                  <a16:creationId xmlns:a16="http://schemas.microsoft.com/office/drawing/2014/main" id="{B2419E81-3E02-447A-8BB3-48E099309C31}"/>
                </a:ext>
              </a:extLst>
            </p:cNvPr>
            <p:cNvSpPr txBox="1"/>
            <p:nvPr/>
          </p:nvSpPr>
          <p:spPr>
            <a:xfrm>
              <a:off x="1199573" y="4704871"/>
              <a:ext cx="773295" cy="270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CLK REF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87DBA5E-28F3-442A-9D86-F9537ABB6B61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1386030" y="4938135"/>
              <a:ext cx="717887" cy="3524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2" name="Rectangle: Rounded Corners 46">
              <a:extLst>
                <a:ext uri="{FF2B5EF4-FFF2-40B4-BE49-F238E27FC236}">
                  <a16:creationId xmlns:a16="http://schemas.microsoft.com/office/drawing/2014/main" id="{64321EFA-3047-48BB-9C98-ED30DC97D4FA}"/>
                </a:ext>
              </a:extLst>
            </p:cNvPr>
            <p:cNvSpPr/>
            <p:nvPr/>
          </p:nvSpPr>
          <p:spPr>
            <a:xfrm>
              <a:off x="2307405" y="4792752"/>
              <a:ext cx="602375" cy="198458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900" b="1"/>
                <a:t>PLL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E45AF4C-8F9F-4B4F-8128-3DB81EE65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0428" y="5226550"/>
              <a:ext cx="591970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BE4193-6418-4B99-A013-0A877C69C64C}"/>
                </a:ext>
              </a:extLst>
            </p:cNvPr>
            <p:cNvSpPr/>
            <p:nvPr/>
          </p:nvSpPr>
          <p:spPr>
            <a:xfrm>
              <a:off x="1877155" y="3543392"/>
              <a:ext cx="1284233" cy="374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CPU Debug</a:t>
              </a:r>
            </a:p>
            <a:p>
              <a:pPr algn="ctr"/>
              <a:r>
                <a:rPr lang="en-US" sz="900" b="1"/>
                <a:t>Module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B7C6D82-8175-468E-BEFD-0D64939F156E}"/>
                </a:ext>
              </a:extLst>
            </p:cNvPr>
            <p:cNvSpPr/>
            <p:nvPr/>
          </p:nvSpPr>
          <p:spPr>
            <a:xfrm>
              <a:off x="5907207" y="4272383"/>
              <a:ext cx="912881" cy="12284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PACE</a:t>
              </a:r>
            </a:p>
            <a:p>
              <a:pPr algn="ctr"/>
              <a:endParaRPr lang="en-US" sz="900" b="1"/>
            </a:p>
            <a:p>
              <a:pPr algn="ctr"/>
              <a:endParaRPr lang="en-US" sz="900" b="1"/>
            </a:p>
            <a:p>
              <a:pPr algn="ctr"/>
              <a:endParaRPr lang="en-US" sz="900" b="1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6381" y="4854147"/>
              <a:ext cx="654530" cy="51075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E45AF4C-8F9F-4B4F-8128-3DB81EE65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8934" y="4717303"/>
              <a:ext cx="369961" cy="506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E45AF4C-8F9F-4B4F-8128-3DB81EE65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0241" y="4102574"/>
              <a:ext cx="369961" cy="506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E45AF4C-8F9F-4B4F-8128-3DB81EE65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866" y="3576588"/>
              <a:ext cx="369961" cy="506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371A4C-61BE-4B1C-9DF5-D0AF3A8DBB54}"/>
                </a:ext>
              </a:extLst>
            </p:cNvPr>
            <p:cNvSpPr/>
            <p:nvPr/>
          </p:nvSpPr>
          <p:spPr>
            <a:xfrm>
              <a:off x="7924749" y="4399862"/>
              <a:ext cx="599455" cy="627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SD Card</a:t>
              </a:r>
            </a:p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(4GB)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7371A4C-61BE-4B1C-9DF5-D0AF3A8DBB54}"/>
                </a:ext>
              </a:extLst>
            </p:cNvPr>
            <p:cNvSpPr/>
            <p:nvPr/>
          </p:nvSpPr>
          <p:spPr>
            <a:xfrm>
              <a:off x="7924749" y="3329895"/>
              <a:ext cx="599455" cy="502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HC05</a:t>
              </a:r>
            </a:p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BT v4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7371A4C-61BE-4B1C-9DF5-D0AF3A8DBB54}"/>
                </a:ext>
              </a:extLst>
            </p:cNvPr>
            <p:cNvSpPr/>
            <p:nvPr/>
          </p:nvSpPr>
          <p:spPr>
            <a:xfrm>
              <a:off x="7924749" y="3938752"/>
              <a:ext cx="599455" cy="3431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ADC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E45AF4C-8F9F-4B4F-8128-3DB81EE65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8051" y="2986562"/>
              <a:ext cx="369961" cy="506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7371A4C-61BE-4B1C-9DF5-D0AF3A8DBB54}"/>
                </a:ext>
              </a:extLst>
            </p:cNvPr>
            <p:cNvSpPr/>
            <p:nvPr/>
          </p:nvSpPr>
          <p:spPr>
            <a:xfrm>
              <a:off x="7924749" y="2716566"/>
              <a:ext cx="599455" cy="502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LED</a:t>
              </a:r>
            </a:p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DIP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371A4C-61BE-4B1C-9DF5-D0AF3A8DBB54}"/>
                </a:ext>
              </a:extLst>
            </p:cNvPr>
            <p:cNvSpPr/>
            <p:nvPr/>
          </p:nvSpPr>
          <p:spPr>
            <a:xfrm>
              <a:off x="7917768" y="5137589"/>
              <a:ext cx="599455" cy="627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I2C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ROM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(8KB)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E45AF4C-8F9F-4B4F-8128-3DB81EE65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465" y="4135471"/>
              <a:ext cx="2056955" cy="506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3D0689-9490-4E2E-B4F6-A4F79107E40B}"/>
                </a:ext>
              </a:extLst>
            </p:cNvPr>
            <p:cNvSpPr/>
            <p:nvPr/>
          </p:nvSpPr>
          <p:spPr>
            <a:xfrm>
              <a:off x="4899475" y="4023580"/>
              <a:ext cx="877813" cy="222142"/>
            </a:xfrm>
            <a:prstGeom prst="rect">
              <a:avLst/>
            </a:prstGeom>
            <a:solidFill>
              <a:srgbClr val="DBEEF4"/>
            </a:solidFill>
            <a:ln w="28575">
              <a:solidFill>
                <a:srgbClr val="558ED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I2C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A82F35B-970C-44BC-9A6F-9237A9652AF7}"/>
                </a:ext>
              </a:extLst>
            </p:cNvPr>
            <p:cNvSpPr/>
            <p:nvPr/>
          </p:nvSpPr>
          <p:spPr>
            <a:xfrm>
              <a:off x="7519241" y="2747245"/>
              <a:ext cx="245498" cy="27932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/>
                <a:t>IO Ports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3021ED-0F3A-4888-BD98-DC8899A8CCD5}"/>
                </a:ext>
              </a:extLst>
            </p:cNvPr>
            <p:cNvSpPr/>
            <p:nvPr/>
          </p:nvSpPr>
          <p:spPr>
            <a:xfrm>
              <a:off x="4512712" y="1793777"/>
              <a:ext cx="1745848" cy="700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b="1" dirty="0"/>
                <a:t>Memory</a:t>
              </a:r>
            </a:p>
            <a:p>
              <a:pPr algn="ctr"/>
              <a:r>
                <a:rPr lang="en-US" sz="800" b="1" dirty="0"/>
                <a:t>Controller</a:t>
              </a:r>
            </a:p>
            <a:p>
              <a:pPr algn="ctr"/>
              <a:endParaRPr lang="en-US" sz="900" b="1" dirty="0"/>
            </a:p>
            <a:p>
              <a:pPr algn="ctr"/>
              <a:endParaRPr lang="en-US" sz="900" b="1" dirty="0"/>
            </a:p>
            <a:p>
              <a:pPr algn="ctr"/>
              <a:endParaRPr lang="en-US" sz="900" b="1" dirty="0"/>
            </a:p>
            <a:p>
              <a:pPr algn="ctr"/>
              <a:endParaRPr lang="en-US" sz="900" b="1" dirty="0"/>
            </a:p>
            <a:p>
              <a:pPr algn="ctr"/>
              <a:endParaRPr lang="en-US" sz="900" b="1" dirty="0"/>
            </a:p>
            <a:p>
              <a:pPr algn="ctr"/>
              <a:endParaRPr lang="en-US" sz="900" b="1" dirty="0"/>
            </a:p>
            <a:p>
              <a:pPr algn="ctr"/>
              <a:endParaRPr lang="en-US" sz="900" b="1" dirty="0"/>
            </a:p>
            <a:p>
              <a:pPr algn="ctr"/>
              <a:endParaRPr lang="en-US" sz="900" b="1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13EF06E-0095-47BC-BDC1-A736774B4E25}"/>
                </a:ext>
              </a:extLst>
            </p:cNvPr>
            <p:cNvSpPr/>
            <p:nvPr/>
          </p:nvSpPr>
          <p:spPr>
            <a:xfrm>
              <a:off x="5154040" y="2176236"/>
              <a:ext cx="1008516" cy="2499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b="1" err="1">
                  <a:solidFill>
                    <a:schemeClr val="tx1"/>
                  </a:solidFill>
                </a:rPr>
                <a:t>Onchip</a:t>
              </a:r>
              <a:r>
                <a:rPr lang="en-US" sz="800" b="1">
                  <a:solidFill>
                    <a:schemeClr val="tx1"/>
                  </a:solidFill>
                </a:rPr>
                <a:t> SRAM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599224-DEB7-4EE4-8299-CB33DD40BB24}"/>
                </a:ext>
              </a:extLst>
            </p:cNvPr>
            <p:cNvCxnSpPr/>
            <p:nvPr/>
          </p:nvCxnSpPr>
          <p:spPr>
            <a:xfrm>
              <a:off x="5625397" y="2002581"/>
              <a:ext cx="2032389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3EF06E-0095-47BC-BDC1-A736774B4E25}"/>
                </a:ext>
              </a:extLst>
            </p:cNvPr>
            <p:cNvSpPr/>
            <p:nvPr/>
          </p:nvSpPr>
          <p:spPr>
            <a:xfrm>
              <a:off x="5154040" y="1873667"/>
              <a:ext cx="1019714" cy="2499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b="1">
                  <a:solidFill>
                    <a:schemeClr val="tx1"/>
                  </a:solidFill>
                </a:rPr>
                <a:t>SDRAM controller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371A4C-61BE-4B1C-9DF5-D0AF3A8DBB54}"/>
                </a:ext>
              </a:extLst>
            </p:cNvPr>
            <p:cNvSpPr/>
            <p:nvPr/>
          </p:nvSpPr>
          <p:spPr>
            <a:xfrm>
              <a:off x="7556185" y="1726184"/>
              <a:ext cx="797874" cy="8354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Micron</a:t>
              </a:r>
            </a:p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SDRAM</a:t>
              </a:r>
            </a:p>
            <a:p>
              <a:pPr algn="ctr"/>
              <a:r>
                <a:rPr lang="en-US" sz="900" b="1">
                  <a:solidFill>
                    <a:schemeClr val="tx1"/>
                  </a:solidFill>
                </a:rPr>
                <a:t>Chip (32MB)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B7C6D82-8175-468E-BEFD-0D64939F156E}"/>
                </a:ext>
              </a:extLst>
            </p:cNvPr>
            <p:cNvSpPr/>
            <p:nvPr/>
          </p:nvSpPr>
          <p:spPr>
            <a:xfrm>
              <a:off x="4892739" y="5041259"/>
              <a:ext cx="877813" cy="462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/>
                <a:t>PACE</a:t>
              </a:r>
            </a:p>
            <a:p>
              <a:pPr algn="ctr"/>
              <a:r>
                <a:rPr lang="en-US" sz="900" b="1" dirty="0"/>
                <a:t>Controller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C2CCDA-C62F-11AB-F931-DA1CC5A4C053}"/>
              </a:ext>
            </a:extLst>
          </p:cNvPr>
          <p:cNvCxnSpPr>
            <a:cxnSpLocks/>
          </p:cNvCxnSpPr>
          <p:nvPr/>
        </p:nvCxnSpPr>
        <p:spPr>
          <a:xfrm flipH="1">
            <a:off x="4449317" y="5608731"/>
            <a:ext cx="5143" cy="255233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E2D5034-FA67-414A-9FC7-DCFEC59D8969}"/>
              </a:ext>
            </a:extLst>
          </p:cNvPr>
          <p:cNvSpPr/>
          <p:nvPr/>
        </p:nvSpPr>
        <p:spPr>
          <a:xfrm>
            <a:off x="831850" y="9225"/>
            <a:ext cx="1136015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PACE-V </a:t>
            </a:r>
            <a:r>
              <a:rPr lang="en-US" sz="3600" b="1" dirty="0" err="1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SoC</a:t>
            </a:r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Architecture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69EDE3F-2A6C-46F8-ACB5-540055086051}"/>
              </a:ext>
            </a:extLst>
          </p:cNvPr>
          <p:cNvSpPr txBox="1"/>
          <p:nvPr/>
        </p:nvSpPr>
        <p:spPr>
          <a:xfrm>
            <a:off x="832377" y="708956"/>
            <a:ext cx="67512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PACE-V </a:t>
            </a:r>
            <a:r>
              <a:rPr lang="en-US" sz="1600" b="1" err="1">
                <a:solidFill>
                  <a:schemeClr val="tx2">
                    <a:lumMod val="50000"/>
                  </a:schemeClr>
                </a:solidFill>
              </a:rPr>
              <a:t>SoC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 is a RISC-V based </a:t>
            </a:r>
            <a:r>
              <a:rPr lang="en-US" sz="1600" b="1" err="1">
                <a:solidFill>
                  <a:schemeClr val="tx2">
                    <a:lumMod val="50000"/>
                  </a:schemeClr>
                </a:solidFill>
              </a:rPr>
              <a:t>IoT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 processor with embedded CGRA for accelerating computing workload on Edge devices.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sz="1600" b="1" err="1">
                <a:solidFill>
                  <a:schemeClr val="tx2">
                    <a:lumMod val="50000"/>
                  </a:schemeClr>
                </a:solidFill>
              </a:rPr>
              <a:t>SoC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 is built in 40nm ULP for, aiming for high energy efficiency with rich communication interface (see on the right) and large on-chip SRAM to avoid off-chip memory access.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The system clock can be supplied by either an integrated PLL (</a:t>
            </a:r>
            <a:r>
              <a:rPr lang="en-US" sz="1600" b="1" err="1">
                <a:solidFill>
                  <a:schemeClr val="tx2">
                    <a:lumMod val="50000"/>
                  </a:schemeClr>
                </a:solidFill>
              </a:rPr>
              <a:t>upto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 400 MHz) or a 100 MHz off-chip crystal.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We’ll discuss the details of 4 main blocks in the next few slides</a:t>
            </a:r>
            <a:endParaRPr lang="en-US" sz="160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3E9D030-BFC9-477B-A436-3D8A0347B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094039"/>
              </p:ext>
            </p:extLst>
          </p:nvPr>
        </p:nvGraphicFramePr>
        <p:xfrm>
          <a:off x="7620000" y="1225987"/>
          <a:ext cx="4495800" cy="47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411627615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465317687"/>
                    </a:ext>
                  </a:extLst>
                </a:gridCol>
                <a:gridCol w="2679700">
                  <a:extLst>
                    <a:ext uri="{9D8B030D-6E8A-4147-A177-3AD203B41FA5}">
                      <a16:colId xmlns:a16="http://schemas.microsoft.com/office/drawing/2014/main" val="906637472"/>
                    </a:ext>
                  </a:extLst>
                </a:gridCol>
              </a:tblGrid>
              <a:tr h="227845">
                <a:tc>
                  <a:txBody>
                    <a:bodyPr/>
                    <a:lstStyle/>
                    <a:p>
                      <a:pPr algn="ctr"/>
                      <a:endParaRPr lang="en-SG" sz="1600" b="1" cap="small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cap="small" baseline="0" dirty="0"/>
                        <a:t>PACE SoC Specifications </a:t>
                      </a:r>
                      <a:endParaRPr lang="en-SG" sz="1600" b="1" cap="small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832338"/>
                  </a:ext>
                </a:extLst>
              </a:tr>
              <a:tr h="165705">
                <a:tc rowSpan="1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 b="1"/>
                        <a:t>Core and peripheral</a:t>
                      </a:r>
                      <a:endParaRPr lang="en-SG" sz="1000" b="1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Tech. Node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/>
                        <a:t>UMC 40nm ULP</a:t>
                      </a:r>
                      <a:endParaRPr lang="en-SG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7935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SG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Supply Voltage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 dirty="0"/>
                        <a:t>1V/3.3V</a:t>
                      </a:r>
                      <a:endParaRPr lang="en-SG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80266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SG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Processor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 dirty="0"/>
                        <a:t>RISC-V CPU (5</a:t>
                      </a:r>
                      <a:r>
                        <a:rPr lang="en-US" sz="1000" baseline="0" dirty="0"/>
                        <a:t> stage </a:t>
                      </a:r>
                      <a:r>
                        <a:rPr lang="en-US" sz="1000" dirty="0"/>
                        <a:t>Rocket Core)</a:t>
                      </a:r>
                      <a:endParaRPr lang="en-SG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838708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SG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Primary memory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/>
                        <a:t>Micron MT48LC64M4A2 SDRAM (32MB)</a:t>
                      </a:r>
                      <a:endParaRPr lang="en-SG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964490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SG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Supported Comm.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/>
                        <a:t>GPIO×16, SD card, SPI×4 &amp; UART</a:t>
                      </a:r>
                      <a:endParaRPr lang="en-SG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404603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SG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Debug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/>
                        <a:t>JTAG</a:t>
                      </a:r>
                      <a:endParaRPr lang="en-SG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632553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SG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On-chip SRAM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/>
                        <a:t>512 KB</a:t>
                      </a:r>
                      <a:endParaRPr lang="en-SG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119872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SG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System clock freq.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/>
                        <a:t>400/200/100 MHz</a:t>
                      </a:r>
                      <a:endParaRPr lang="en-SG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321977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SG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Core power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14mW @ 1.0V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680031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iCache/dCache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16KB / 16KB</a:t>
                      </a:r>
                      <a:endParaRPr lang="en-SG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233111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Custom bootloader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Yes, external EEPROM</a:t>
                      </a:r>
                      <a:endParaRPr lang="en-SG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706893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SG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Operating Temp.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000" baseline="3000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- 85</a:t>
                      </a:r>
                      <a:r>
                        <a:rPr lang="en-US" sz="1000" baseline="3000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G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609237"/>
                  </a:ext>
                </a:extLst>
              </a:tr>
              <a:tr h="165705">
                <a:tc row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 b="1"/>
                        <a:t>PACE HW</a:t>
                      </a:r>
                      <a:endParaRPr lang="en-SG" sz="1000" b="1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 dirty="0"/>
                        <a:t>Number of PEs</a:t>
                      </a:r>
                      <a:endParaRPr lang="en-SG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8x8</a:t>
                      </a:r>
                      <a:endParaRPr lang="en-SG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99243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PACE max clock freq.</a:t>
                      </a:r>
                      <a:endParaRPr lang="en-SG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000" baseline="-25000">
                          <a:solidFill>
                            <a:schemeClr val="tx1"/>
                          </a:solidFill>
                        </a:rPr>
                        <a:t>SIP</a:t>
                      </a:r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, 100 MHz</a:t>
                      </a:r>
                      <a:endParaRPr lang="en-SG" sz="1000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86886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Data memory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8 x 8KB dual-port SRAM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432026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Instruction set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17, including </a:t>
                      </a:r>
                      <a:r>
                        <a:rPr lang="en-US" sz="1000" err="1">
                          <a:solidFill>
                            <a:schemeClr val="tx1"/>
                          </a:solidFill>
                        </a:rPr>
                        <a:t>NoP</a:t>
                      </a:r>
                      <a:endParaRPr lang="en-SG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10847"/>
                  </a:ext>
                </a:extLst>
              </a:tr>
              <a:tr h="1657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000" b="1"/>
                        <a:t>Config memory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200"/>
                        </a:lnSpc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64 x 0.25KB single-port SRAM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646090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endParaRPr lang="en-SG" sz="1000" b="1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/>
                        <a:t>Interface </a:t>
                      </a:r>
                      <a:endParaRPr lang="en-SG" sz="1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000" dirty="0"/>
                        <a:t>AXI MIMO (32 bits)</a:t>
                      </a:r>
                      <a:endParaRPr lang="en-SG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700767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500E0866-0612-4855-99C7-D607159BAF07}"/>
              </a:ext>
            </a:extLst>
          </p:cNvPr>
          <p:cNvSpPr/>
          <p:nvPr/>
        </p:nvSpPr>
        <p:spPr>
          <a:xfrm>
            <a:off x="1466055" y="3239928"/>
            <a:ext cx="259510" cy="2667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  <a:endParaRPr lang="en-SG" b="1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02000C3-5DBE-4F47-AFE3-9F1F7031F263}"/>
              </a:ext>
            </a:extLst>
          </p:cNvPr>
          <p:cNvSpPr/>
          <p:nvPr/>
        </p:nvSpPr>
        <p:spPr>
          <a:xfrm>
            <a:off x="4958265" y="5150231"/>
            <a:ext cx="259510" cy="2667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2</a:t>
            </a:r>
            <a:endParaRPr lang="en-SG" b="1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10BFF90-7682-41FB-B677-ED42932B8C68}"/>
              </a:ext>
            </a:extLst>
          </p:cNvPr>
          <p:cNvSpPr/>
          <p:nvPr/>
        </p:nvSpPr>
        <p:spPr>
          <a:xfrm>
            <a:off x="1901048" y="5318333"/>
            <a:ext cx="259510" cy="2667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3</a:t>
            </a:r>
            <a:endParaRPr lang="en-SG" b="1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EA3C479-5BBD-4E33-A0E0-29BAF341BEA8}"/>
              </a:ext>
            </a:extLst>
          </p:cNvPr>
          <p:cNvSpPr/>
          <p:nvPr/>
        </p:nvSpPr>
        <p:spPr>
          <a:xfrm>
            <a:off x="5033418" y="3056710"/>
            <a:ext cx="259510" cy="2667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4</a:t>
            </a:r>
            <a:endParaRPr lang="en-SG" b="1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55E865F-1882-4BDB-9883-161B30C2AF0F}"/>
              </a:ext>
            </a:extLst>
          </p:cNvPr>
          <p:cNvSpPr/>
          <p:nvPr/>
        </p:nvSpPr>
        <p:spPr>
          <a:xfrm>
            <a:off x="4076887" y="5284142"/>
            <a:ext cx="777362" cy="1896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/>
              <a:t>AES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268700-BBCE-5753-31EB-679A9A5E72BE}"/>
              </a:ext>
            </a:extLst>
          </p:cNvPr>
          <p:cNvSpPr/>
          <p:nvPr/>
        </p:nvSpPr>
        <p:spPr>
          <a:xfrm>
            <a:off x="4081492" y="5571889"/>
            <a:ext cx="777362" cy="189611"/>
          </a:xfrm>
          <a:prstGeom prst="rect">
            <a:avLst/>
          </a:prstGeom>
          <a:solidFill>
            <a:srgbClr val="DBEEF4"/>
          </a:solidFill>
          <a:ln w="28575">
            <a:solidFill>
              <a:srgbClr val="558E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/>
              <a:t>RNG</a:t>
            </a:r>
            <a:endParaRPr lang="en-US" sz="900" b="1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4EA4F-B0AD-7C86-DEF1-E1F02CC3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9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E2D5034-FA67-414A-9FC7-DCFEC59D8969}"/>
              </a:ext>
            </a:extLst>
          </p:cNvPr>
          <p:cNvSpPr/>
          <p:nvPr/>
        </p:nvSpPr>
        <p:spPr>
          <a:xfrm>
            <a:off x="831850" y="9225"/>
            <a:ext cx="1136015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 CGRA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021AD-0751-42F2-9BD7-55ED98EE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2990629"/>
            <a:ext cx="4721731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E1316-29B1-400A-9BEB-D02B49A4AEB7}"/>
              </a:ext>
            </a:extLst>
          </p:cNvPr>
          <p:cNvSpPr txBox="1"/>
          <p:nvPr/>
        </p:nvSpPr>
        <p:spPr>
          <a:xfrm>
            <a:off x="831850" y="735572"/>
            <a:ext cx="11120664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8×8 PE with 8 dedicated data memories. Each data memory will serve a group of 2×4 PEs.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Each PE supports 17 instructions with 16-bit data (including NOP).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All work at 100 MHz at nominal operation voltage of 1V.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Individual PE can be </a:t>
            </a:r>
            <a:r>
              <a:rPr lang="en-US" sz="1600" b="1" dirty="0">
                <a:solidFill>
                  <a:srgbClr val="7030A0"/>
                </a:solidFill>
              </a:rPr>
              <a:t>statically turned off via the PACE controller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or </a:t>
            </a:r>
            <a:r>
              <a:rPr lang="en-US" sz="1600" b="1" dirty="0">
                <a:solidFill>
                  <a:srgbClr val="7030A0"/>
                </a:solidFill>
              </a:rPr>
              <a:t>dynamically turned off using NOP opcode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Equivalent to 166 TOPS/W (assuming 1 OPS &amp; 1V supply)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E6B3E-F9FF-46FA-91AC-8A3CAE81B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57" y="2990629"/>
            <a:ext cx="3150890" cy="360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16F7D9-EC31-4C2B-9FC1-E43BF2D02F90}"/>
              </a:ext>
            </a:extLst>
          </p:cNvPr>
          <p:cNvSpPr/>
          <p:nvPr/>
        </p:nvSpPr>
        <p:spPr>
          <a:xfrm>
            <a:off x="5814515" y="3557248"/>
            <a:ext cx="2813438" cy="195942"/>
          </a:xfrm>
          <a:prstGeom prst="rect">
            <a:avLst/>
          </a:prstGeom>
          <a:solidFill>
            <a:schemeClr val="accent2">
              <a:lumMod val="40000"/>
              <a:lumOff val="60000"/>
              <a:alpha val="31000"/>
            </a:schemeClr>
          </a:solidFill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564417-B8A9-41B0-A3D1-B83BA8920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99" r="23515" b="10148"/>
          <a:stretch/>
        </p:blipFill>
        <p:spPr>
          <a:xfrm>
            <a:off x="9049024" y="2990629"/>
            <a:ext cx="2903490" cy="360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FED64-20CC-E81D-6372-60D40483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1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E2D5034-FA67-414A-9FC7-DCFEC59D8969}"/>
              </a:ext>
            </a:extLst>
          </p:cNvPr>
          <p:cNvSpPr/>
          <p:nvPr/>
        </p:nvSpPr>
        <p:spPr>
          <a:xfrm>
            <a:off x="831850" y="9225"/>
            <a:ext cx="1136015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Rocket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FED1F-47F7-4C85-8182-1B834432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312" y="600758"/>
            <a:ext cx="6030077" cy="4188581"/>
          </a:xfrm>
        </p:spPr>
        <p:txBody>
          <a:bodyPr>
            <a:noAutofit/>
          </a:bodyPr>
          <a:lstStyle/>
          <a:p>
            <a:r>
              <a:rPr lang="en-US" sz="1400" dirty="0">
                <a:latin typeface="+mn-lt"/>
              </a:rPr>
              <a:t>RISC-V CPU parameters: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latin typeface="+mn-lt"/>
              </a:rPr>
              <a:t>Max frequency: </a:t>
            </a:r>
            <a:r>
              <a:rPr lang="en-US" sz="1400" b="1" dirty="0">
                <a:latin typeface="+mn-lt"/>
              </a:rPr>
              <a:t>400MHz</a:t>
            </a:r>
          </a:p>
          <a:p>
            <a:pPr marL="171450" indent="-171450">
              <a:buFontTx/>
              <a:buChar char="-"/>
            </a:pPr>
            <a:r>
              <a:rPr lang="en-US" sz="1400" b="1" dirty="0">
                <a:latin typeface="+mn-lt"/>
              </a:rPr>
              <a:t>Single core</a:t>
            </a:r>
            <a:r>
              <a:rPr lang="en-US" sz="1400" dirty="0">
                <a:latin typeface="+mn-lt"/>
              </a:rPr>
              <a:t> CPU (5 Stages, </a:t>
            </a:r>
            <a:r>
              <a:rPr lang="en-US" sz="1400" b="1" dirty="0">
                <a:latin typeface="+mn-lt"/>
              </a:rPr>
              <a:t>RV32IMAFC</a:t>
            </a:r>
            <a:r>
              <a:rPr lang="en-US" sz="1400" dirty="0">
                <a:latin typeface="+mn-lt"/>
              </a:rPr>
              <a:t> variant with </a:t>
            </a:r>
            <a:r>
              <a:rPr lang="en-US" sz="1400" b="1" dirty="0">
                <a:latin typeface="+mn-lt"/>
              </a:rPr>
              <a:t>FPU</a:t>
            </a:r>
            <a:r>
              <a:rPr lang="en-US" sz="1400" dirty="0">
                <a:latin typeface="+mn-lt"/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n-US" sz="1400" b="1" dirty="0">
                <a:latin typeface="+mn-lt"/>
              </a:rPr>
              <a:t>Single memory bus</a:t>
            </a:r>
            <a:r>
              <a:rPr lang="en-US" sz="1400" dirty="0">
                <a:latin typeface="+mn-lt"/>
              </a:rPr>
              <a:t> cached interface (AXI4 - SDRAM/SRAM).</a:t>
            </a:r>
          </a:p>
          <a:p>
            <a:pPr marL="171450" indent="-171450">
              <a:buFontTx/>
              <a:buChar char="-"/>
            </a:pPr>
            <a:r>
              <a:rPr lang="en-US" sz="1400" b="1" dirty="0">
                <a:latin typeface="+mn-lt"/>
              </a:rPr>
              <a:t>Single periphery bus</a:t>
            </a:r>
            <a:r>
              <a:rPr lang="en-US" sz="1400" dirty="0">
                <a:latin typeface="+mn-lt"/>
              </a:rPr>
              <a:t> interface (AXI4 - Devices).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latin typeface="+mn-lt"/>
              </a:rPr>
              <a:t>Instruction Cache: </a:t>
            </a:r>
            <a:r>
              <a:rPr lang="en-US" sz="1400" b="1" dirty="0">
                <a:latin typeface="+mn-lt"/>
              </a:rPr>
              <a:t>16KB</a:t>
            </a:r>
            <a:r>
              <a:rPr lang="en-US" sz="1400" dirty="0">
                <a:latin typeface="+mn-lt"/>
              </a:rPr>
              <a:t> (1/3 of CPU area)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latin typeface="+mn-lt"/>
              </a:rPr>
              <a:t>Data Cache: </a:t>
            </a:r>
            <a:r>
              <a:rPr lang="en-US" sz="1400" b="1" dirty="0">
                <a:latin typeface="+mn-lt"/>
              </a:rPr>
              <a:t>16KB</a:t>
            </a:r>
            <a:r>
              <a:rPr lang="en-US" sz="1400" dirty="0">
                <a:latin typeface="+mn-lt"/>
              </a:rPr>
              <a:t> (1/3 of CPU area)</a:t>
            </a:r>
          </a:p>
          <a:p>
            <a:r>
              <a:rPr lang="en-US" sz="1400" dirty="0">
                <a:latin typeface="+mn-lt"/>
              </a:rPr>
              <a:t>RISC-V CPU extended customizations: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latin typeface="+mn-lt"/>
              </a:rPr>
              <a:t>Customized </a:t>
            </a:r>
            <a:r>
              <a:rPr lang="en-US" sz="1400" b="1" dirty="0">
                <a:latin typeface="+mn-lt"/>
              </a:rPr>
              <a:t>low hardware footprint boot ROM (269 bytes)</a:t>
            </a:r>
            <a:r>
              <a:rPr lang="en-US" sz="1400" dirty="0">
                <a:latin typeface="+mn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400" b="1" dirty="0">
                <a:latin typeface="+mn-lt"/>
              </a:rPr>
              <a:t>Clock gating mechanism for cache</a:t>
            </a:r>
            <a:r>
              <a:rPr lang="en-US" sz="1400" dirty="0">
                <a:latin typeface="+mn-lt"/>
              </a:rPr>
              <a:t> memories </a:t>
            </a:r>
            <a:r>
              <a:rPr lang="en-US" sz="1400" b="1" dirty="0">
                <a:latin typeface="+mn-lt"/>
              </a:rPr>
              <a:t>(2-3mW reduction)</a:t>
            </a:r>
            <a:r>
              <a:rPr lang="en-US" sz="1400" dirty="0">
                <a:latin typeface="+mn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latin typeface="+mn-lt"/>
              </a:rPr>
              <a:t>Attached 1ms interrupt core for </a:t>
            </a:r>
            <a:r>
              <a:rPr lang="en-US" sz="1400" b="1" dirty="0">
                <a:latin typeface="+mn-lt"/>
              </a:rPr>
              <a:t>RTOS support</a:t>
            </a:r>
            <a:r>
              <a:rPr lang="en-US" sz="1400" dirty="0">
                <a:latin typeface="+mn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latin typeface="+mn-lt"/>
              </a:rPr>
              <a:t>Updated interrupt controller to support </a:t>
            </a:r>
            <a:r>
              <a:rPr lang="en-US" sz="1400" b="1" dirty="0">
                <a:latin typeface="+mn-lt"/>
              </a:rPr>
              <a:t>6 IRQ lines</a:t>
            </a:r>
            <a:r>
              <a:rPr lang="en-US" sz="1400" dirty="0">
                <a:latin typeface="+mn-lt"/>
              </a:rPr>
              <a:t> (for SPI, I2C, </a:t>
            </a:r>
            <a:r>
              <a:rPr lang="en-US" sz="1400" dirty="0" err="1">
                <a:latin typeface="+mn-lt"/>
              </a:rPr>
              <a:t>etc</a:t>
            </a:r>
            <a:r>
              <a:rPr lang="en-US" sz="1400" dirty="0">
                <a:latin typeface="+mn-lt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400" b="1" dirty="0">
                <a:latin typeface="+mn-lt"/>
              </a:rPr>
              <a:t>High speed JTAG debug</a:t>
            </a:r>
            <a:r>
              <a:rPr lang="en-US" sz="1400" dirty="0">
                <a:latin typeface="+mn-lt"/>
              </a:rPr>
              <a:t> support (&gt;30MHz) programmable IO pin drive strength coupled with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Open Sans" panose="020B0606030504020204" pitchFamily="34" charset="0"/>
              </a:rPr>
              <a:t>onboard FT2232 chip</a:t>
            </a:r>
            <a:r>
              <a:rPr lang="en-US" sz="1400" dirty="0">
                <a:latin typeface="+mn-lt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73" y="1455813"/>
            <a:ext cx="4362982" cy="4956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12" y="5380627"/>
            <a:ext cx="6140766" cy="1257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9755" y="996760"/>
            <a:ext cx="3448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Rocket Core System 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3877" y="5069745"/>
            <a:ext cx="5049636" cy="32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Customized CPU Cache Clock Gating Circuitry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6597A-6D9F-C9C8-5191-1C451703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9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69469-6276-6004-B578-F7221570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4972-8215-45C1-ACEF-4E3AE20F0D9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F563939E-ACBB-3F23-CD15-907ADE643C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96" y="1433431"/>
            <a:ext cx="6293624" cy="4968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526AB-96FB-D3AC-A8A8-2E64484FEB0C}"/>
              </a:ext>
            </a:extLst>
          </p:cNvPr>
          <p:cNvSpPr txBox="1"/>
          <p:nvPr/>
        </p:nvSpPr>
        <p:spPr>
          <a:xfrm>
            <a:off x="1096501" y="1142496"/>
            <a:ext cx="39726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PEs consists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Can hold 32 x 64-bit instructions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arithmetic logic unit (ALU)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register-file based configuration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configurable router with a bypass-able registered interface </a:t>
            </a:r>
            <a:r>
              <a:rPr lang="en-SG" dirty="0"/>
              <a:t>to support </a:t>
            </a:r>
            <a:r>
              <a:rPr lang="en-SG" dirty="0" err="1"/>
              <a:t>multihops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 ALU supports 17 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Has arithmetic, shift and Boolean instructions.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control divergence and recurrence edges using comparator (CMP) and branching (BR) opcodes.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NOP instruction added for better power savings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2D5034-FA67-414A-9FC7-DCFEC59D8969}"/>
              </a:ext>
            </a:extLst>
          </p:cNvPr>
          <p:cNvSpPr/>
          <p:nvPr/>
        </p:nvSpPr>
        <p:spPr>
          <a:xfrm>
            <a:off x="831850" y="9225"/>
            <a:ext cx="1136015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 CGRA PE 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180658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99456" y="958124"/>
            <a:ext cx="5711631" cy="5821220"/>
          </a:xfrm>
        </p:spPr>
        <p:txBody>
          <a:bodyPr>
            <a:noAutofit/>
          </a:bodyPr>
          <a:lstStyle/>
          <a:p>
            <a:r>
              <a:rPr lang="en-US" sz="1500" dirty="0">
                <a:latin typeface="+mj-lt"/>
                <a:cs typeface="Courier New" panose="02070309020205020404" pitchFamily="49" charset="0"/>
              </a:rPr>
              <a:t>Idle state implementation: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+mj-lt"/>
                <a:cs typeface="Courier New" panose="02070309020205020404" pitchFamily="49" charset="0"/>
              </a:rPr>
              <a:t>NOP</a:t>
            </a:r>
            <a:r>
              <a:rPr lang="en-US" sz="1500" dirty="0">
                <a:latin typeface="+mj-lt"/>
                <a:cs typeface="Courier New" panose="02070309020205020404" pitchFamily="49" charset="0"/>
              </a:rPr>
              <a:t> (no-operation) is opcode 0.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Opcode operand should include </a:t>
            </a:r>
            <a:r>
              <a:rPr lang="en-US" sz="1500" b="1" dirty="0">
                <a:latin typeface="+mj-lt"/>
                <a:cs typeface="Courier New" panose="02070309020205020404" pitchFamily="49" charset="0"/>
              </a:rPr>
              <a:t>how many</a:t>
            </a:r>
            <a:r>
              <a:rPr lang="en-US" sz="1500" dirty="0">
                <a:latin typeface="+mj-lt"/>
                <a:cs typeface="Courier New" panose="02070309020205020404" pitchFamily="49" charset="0"/>
              </a:rPr>
              <a:t> idle/NOP cycles is needed, to allow for accurate clock gating counter logic.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500" dirty="0">
                <a:latin typeface="+mj-lt"/>
                <a:cs typeface="Courier New" panose="02070309020205020404" pitchFamily="49" charset="0"/>
              </a:rPr>
              <a:t>Clocked units: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+mj-lt"/>
                <a:cs typeface="Courier New" panose="02070309020205020404" pitchFamily="49" charset="0"/>
              </a:rPr>
              <a:t>Router/Crossbar</a:t>
            </a:r>
            <a:r>
              <a:rPr lang="en-US" sz="1500" dirty="0">
                <a:latin typeface="+mj-lt"/>
                <a:cs typeface="Courier New" panose="02070309020205020404" pitchFamily="49" charset="0"/>
              </a:rPr>
              <a:t> (if bypass not enabled)</a:t>
            </a: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+mj-lt"/>
                <a:cs typeface="Courier New" panose="02070309020205020404" pitchFamily="49" charset="0"/>
              </a:rPr>
              <a:t>Various registers</a:t>
            </a:r>
            <a:r>
              <a:rPr lang="en-US" sz="1500" dirty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1500" dirty="0" err="1">
                <a:latin typeface="+mj-lt"/>
                <a:cs typeface="Courier New" panose="02070309020205020404" pitchFamily="49" charset="0"/>
              </a:rPr>
              <a:t>start_exec_shifted</a:t>
            </a:r>
            <a:r>
              <a:rPr lang="en-US" sz="1500" dirty="0">
                <a:latin typeface="+mj-lt"/>
                <a:cs typeface="Courier New" panose="02070309020205020404" pitchFamily="49" charset="0"/>
              </a:rPr>
              <a:t>, prev_cycle_p_i2_i1, operands, etc.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500" dirty="0">
                <a:latin typeface="+mj-lt"/>
                <a:cs typeface="Courier New" panose="02070309020205020404" pitchFamily="49" charset="0"/>
              </a:rPr>
              <a:t>Notes: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Logic that translates the address into the PE mem must not be gated at the n-1 cycle of the idle state.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Turning the clock off for some registers may lead to unexpected behavior, that may require debug &amp; fine tuning.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747" y="1066275"/>
            <a:ext cx="4715230" cy="2046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89D1B7-31EA-4FE8-99D0-FF62716D2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35" y="3706763"/>
            <a:ext cx="4923284" cy="28288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257" y="2151294"/>
            <a:ext cx="4942777" cy="7186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2D5034-FA67-414A-9FC7-DCFEC59D8969}"/>
              </a:ext>
            </a:extLst>
          </p:cNvPr>
          <p:cNvSpPr/>
          <p:nvPr/>
        </p:nvSpPr>
        <p:spPr>
          <a:xfrm>
            <a:off x="831850" y="9225"/>
            <a:ext cx="1136015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 Idle State Implementation (Tile)</a:t>
            </a:r>
          </a:p>
        </p:txBody>
      </p:sp>
    </p:spTree>
    <p:extLst>
      <p:ext uri="{BB962C8B-B14F-4D97-AF65-F5344CB8AC3E}">
        <p14:creationId xmlns:p14="http://schemas.microsoft.com/office/powerpoint/2010/main" val="15487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D7FAFC8-E629-4F00-B7B7-592606AE2F47}"/>
              </a:ext>
            </a:extLst>
          </p:cNvPr>
          <p:cNvGrpSpPr/>
          <p:nvPr/>
        </p:nvGrpSpPr>
        <p:grpSpPr>
          <a:xfrm>
            <a:off x="4527179" y="2212172"/>
            <a:ext cx="7557414" cy="4337308"/>
            <a:chOff x="3067070" y="1385066"/>
            <a:chExt cx="7801989" cy="4867951"/>
          </a:xfrm>
        </p:grpSpPr>
        <p:sp>
          <p:nvSpPr>
            <p:cNvPr id="98" name="Rectangle 97"/>
            <p:cNvSpPr/>
            <p:nvPr/>
          </p:nvSpPr>
          <p:spPr>
            <a:xfrm>
              <a:off x="3067070" y="2026046"/>
              <a:ext cx="7801989" cy="37731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002170" y="2438397"/>
              <a:ext cx="1671781" cy="2152073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p:sp>
          <p:nvSpPr>
            <p:cNvPr id="7" name="Snip Same Side Corner Rectangle 6"/>
            <p:cNvSpPr/>
            <p:nvPr/>
          </p:nvSpPr>
          <p:spPr>
            <a:xfrm rot="5400000">
              <a:off x="4397312" y="3195975"/>
              <a:ext cx="1204773" cy="248994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10584" y="2130621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ALU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36741" y="2820210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/>
                <a:t>NOP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575237" y="2955634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575237" y="3135743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575237" y="3320471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575237" y="3540503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575237" y="3749963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973457" y="3909290"/>
              <a:ext cx="3884" cy="2355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653749" y="4137597"/>
              <a:ext cx="6848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/>
                <a:t>Opcode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63899" y="4330192"/>
              <a:ext cx="1006745" cy="1324194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9088" y="3994713"/>
              <a:ext cx="1554263" cy="34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Idle State Logic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06606" y="3140362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706606" y="3320471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706606" y="3505199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067070" y="3017912"/>
              <a:ext cx="6848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/>
                <a:t>Opcode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81873" y="3394278"/>
              <a:ext cx="4700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/>
                <a:t>RHS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80082" y="3202640"/>
              <a:ext cx="4539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/>
                <a:t>LHS</a:t>
              </a:r>
            </a:p>
          </p:txBody>
        </p:sp>
        <p:cxnSp>
          <p:nvCxnSpPr>
            <p:cNvPr id="32" name="Elbow Connector 31"/>
            <p:cNvCxnSpPr>
              <a:stCxn id="7" idx="3"/>
              <a:endCxn id="24" idx="1"/>
            </p:cNvCxnSpPr>
            <p:nvPr/>
          </p:nvCxnSpPr>
          <p:spPr>
            <a:xfrm>
              <a:off x="5124196" y="3320473"/>
              <a:ext cx="1939703" cy="167181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/>
            <p:nvPr/>
          </p:nvCxnSpPr>
          <p:spPr>
            <a:xfrm>
              <a:off x="3832308" y="3505199"/>
              <a:ext cx="3345336" cy="1928090"/>
            </a:xfrm>
            <a:prstGeom prst="bentConnector3">
              <a:avLst>
                <a:gd name="adj1" fmla="val -25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481469" y="5177685"/>
              <a:ext cx="5982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/>
                <a:t>cycles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64885" y="4739360"/>
              <a:ext cx="415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/>
                <a:t>idle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7378591" y="4460425"/>
              <a:ext cx="355460" cy="323273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1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7378591" y="4882128"/>
              <a:ext cx="355460" cy="323273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2</a:t>
              </a:r>
            </a:p>
          </p:txBody>
        </p:sp>
        <p:cxnSp>
          <p:nvCxnSpPr>
            <p:cNvPr id="46" name="Curved Connector 45"/>
            <p:cNvCxnSpPr>
              <a:stCxn id="41" idx="6"/>
              <a:endCxn id="45" idx="6"/>
            </p:cNvCxnSpPr>
            <p:nvPr/>
          </p:nvCxnSpPr>
          <p:spPr>
            <a:xfrm>
              <a:off x="7734051" y="4622062"/>
              <a:ext cx="12700" cy="421703"/>
            </a:xfrm>
            <a:prstGeom prst="curvedConnector3">
              <a:avLst>
                <a:gd name="adj1" fmla="val 1072732"/>
              </a:avLst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45" idx="2"/>
              <a:endCxn id="41" idx="2"/>
            </p:cNvCxnSpPr>
            <p:nvPr/>
          </p:nvCxnSpPr>
          <p:spPr>
            <a:xfrm rot="10800000">
              <a:off x="7378591" y="4622063"/>
              <a:ext cx="12700" cy="421703"/>
            </a:xfrm>
            <a:prstGeom prst="curvedConnector3">
              <a:avLst>
                <a:gd name="adj1" fmla="val 1363638"/>
              </a:avLst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7177644" y="5332605"/>
              <a:ext cx="779253" cy="20818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/>
                <a:t>Counter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100728" y="2604406"/>
              <a:ext cx="933084" cy="58692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Clock</a:t>
              </a:r>
            </a:p>
            <a:p>
              <a:pPr algn="ctr"/>
              <a:r>
                <a:rPr lang="en-US" sz="1400" b="1"/>
                <a:t>Gate</a:t>
              </a:r>
            </a:p>
          </p:txBody>
        </p:sp>
        <p:cxnSp>
          <p:nvCxnSpPr>
            <p:cNvPr id="60" name="Elbow Connector 59"/>
            <p:cNvCxnSpPr>
              <a:stCxn id="24" idx="3"/>
              <a:endCxn id="55" idx="2"/>
            </p:cNvCxnSpPr>
            <p:nvPr/>
          </p:nvCxnSpPr>
          <p:spPr>
            <a:xfrm flipH="1" flipV="1">
              <a:off x="7567270" y="3191335"/>
              <a:ext cx="503374" cy="1800954"/>
            </a:xfrm>
            <a:prstGeom prst="bentConnector4">
              <a:avLst>
                <a:gd name="adj1" fmla="val -45414"/>
                <a:gd name="adj2" fmla="val 68382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6816514" y="2890954"/>
              <a:ext cx="29556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6500245" y="2759269"/>
              <a:ext cx="3722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err="1"/>
                <a:t>clk</a:t>
              </a:r>
              <a:endParaRPr lang="en-US" sz="1050" b="1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8043729" y="2884980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8299241" y="2750033"/>
              <a:ext cx="5293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err="1"/>
                <a:t>clk_g</a:t>
              </a:r>
              <a:endParaRPr lang="en-US" sz="1050" b="1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6756413" y="4640883"/>
              <a:ext cx="29556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6440145" y="4509198"/>
              <a:ext cx="3722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err="1"/>
                <a:t>clk</a:t>
              </a:r>
              <a:endParaRPr lang="en-US" sz="1050" b="1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86257" y="3184625"/>
              <a:ext cx="4988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err="1"/>
                <a:t>cgen</a:t>
              </a:r>
              <a:endParaRPr lang="en-US" sz="1050" b="1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515258" y="4555089"/>
              <a:ext cx="1129031" cy="98570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err="1"/>
                <a:t>Config</a:t>
              </a:r>
              <a:r>
                <a:rPr lang="en-US" sz="1400" b="1"/>
                <a:t> Mem (RF)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515258" y="3597846"/>
              <a:ext cx="1129031" cy="64562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Tile </a:t>
              </a:r>
              <a:r>
                <a:rPr lang="en-US" sz="1400" b="1" err="1"/>
                <a:t>Regs</a:t>
              </a:r>
              <a:endParaRPr lang="en-US" sz="1400" b="1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515258" y="2684253"/>
              <a:ext cx="1129031" cy="64562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Routing</a:t>
              </a:r>
            </a:p>
            <a:p>
              <a:pPr algn="ctr"/>
              <a:r>
                <a:rPr lang="en-US" sz="1400" b="1" err="1"/>
                <a:t>Regs</a:t>
              </a:r>
              <a:endParaRPr lang="en-US" sz="1400" b="1"/>
            </a:p>
          </p:txBody>
        </p:sp>
        <p:cxnSp>
          <p:nvCxnSpPr>
            <p:cNvPr id="79" name="Elbow Connector 78"/>
            <p:cNvCxnSpPr>
              <a:endCxn id="74" idx="1"/>
            </p:cNvCxnSpPr>
            <p:nvPr/>
          </p:nvCxnSpPr>
          <p:spPr>
            <a:xfrm flipV="1">
              <a:off x="8085112" y="5047939"/>
              <a:ext cx="1430146" cy="25670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9107959" y="4803903"/>
              <a:ext cx="4171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err="1"/>
                <a:t>cen</a:t>
              </a:r>
              <a:endParaRPr lang="en-US" sz="1050" b="1"/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9232342" y="3046435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8999200" y="2794681"/>
              <a:ext cx="5293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err="1"/>
                <a:t>clk_g</a:t>
              </a:r>
              <a:endParaRPr lang="en-US" sz="1050" b="1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9218488" y="3937745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8985346" y="3685991"/>
              <a:ext cx="5293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err="1"/>
                <a:t>clk_g</a:t>
              </a:r>
              <a:endParaRPr lang="en-US" sz="1050" b="1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9209250" y="4808682"/>
              <a:ext cx="2955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8976108" y="4556928"/>
              <a:ext cx="5293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err="1"/>
                <a:t>clk_g</a:t>
              </a:r>
              <a:endParaRPr lang="en-US" sz="1050" b="1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212090" y="1539979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Logic Only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54899" y="1508463"/>
              <a:ext cx="1436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Ungated Clock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0123" y="1529325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Gated Clock</a:t>
              </a: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6297242" y="1385066"/>
              <a:ext cx="0" cy="4867951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8947965" y="1385066"/>
              <a:ext cx="0" cy="4867951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928742" y="5108868"/>
          <a:ext cx="3475131" cy="1055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498">
                  <a:extLst>
                    <a:ext uri="{9D8B030D-6E8A-4147-A177-3AD203B41FA5}">
                      <a16:colId xmlns:a16="http://schemas.microsoft.com/office/drawing/2014/main" val="3741486176"/>
                    </a:ext>
                  </a:extLst>
                </a:gridCol>
                <a:gridCol w="1080921">
                  <a:extLst>
                    <a:ext uri="{9D8B030D-6E8A-4147-A177-3AD203B41FA5}">
                      <a16:colId xmlns:a16="http://schemas.microsoft.com/office/drawing/2014/main" val="51216039"/>
                    </a:ext>
                  </a:extLst>
                </a:gridCol>
                <a:gridCol w="1379712">
                  <a:extLst>
                    <a:ext uri="{9D8B030D-6E8A-4147-A177-3AD203B41FA5}">
                      <a16:colId xmlns:a16="http://schemas.microsoft.com/office/drawing/2014/main" val="2449833081"/>
                    </a:ext>
                  </a:extLst>
                </a:gridCol>
              </a:tblGrid>
              <a:tr h="351925"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Old 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New Tile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725105"/>
                  </a:ext>
                </a:extLst>
              </a:tr>
              <a:tr h="351925">
                <a:tc>
                  <a:txBody>
                    <a:bodyPr/>
                    <a:lstStyle/>
                    <a:p>
                      <a:r>
                        <a:rPr lang="en-US" sz="1200" b="1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11346.962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11453.225 (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</a:rPr>
                        <a:t>+2%</a:t>
                      </a:r>
                      <a:r>
                        <a:rPr lang="en-US" sz="1200" b="1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46339"/>
                  </a:ext>
                </a:extLst>
              </a:tr>
              <a:tr h="351925">
                <a:tc>
                  <a:txBody>
                    <a:bodyPr/>
                    <a:lstStyle/>
                    <a:p>
                      <a:r>
                        <a:rPr lang="en-US" sz="1200" b="1"/>
                        <a:t>Cell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2121 (</a:t>
                      </a:r>
                      <a:r>
                        <a:rPr lang="en-US" sz="1200" b="1">
                          <a:solidFill>
                            <a:srgbClr val="FF0000"/>
                          </a:solidFill>
                        </a:rPr>
                        <a:t>+2%</a:t>
                      </a:r>
                      <a:r>
                        <a:rPr lang="en-US" sz="1200" b="1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97060"/>
                  </a:ext>
                </a:extLst>
              </a:tr>
            </a:tbl>
          </a:graphicData>
        </a:graphic>
      </p:graphicFrame>
      <p:sp>
        <p:nvSpPr>
          <p:cNvPr id="62" name="Rectangle 61"/>
          <p:cNvSpPr/>
          <p:nvPr/>
        </p:nvSpPr>
        <p:spPr>
          <a:xfrm>
            <a:off x="6854199" y="1178163"/>
            <a:ext cx="2536728" cy="58776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Number of idle cycles </a:t>
            </a:r>
            <a:r>
              <a:rPr lang="en-US" sz="1400" dirty="0"/>
              <a:t>(previously unused)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874108" y="1178163"/>
            <a:ext cx="1867598" cy="58776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0000 (</a:t>
            </a:r>
            <a:r>
              <a:rPr lang="en-US" sz="1400" b="1" dirty="0"/>
              <a:t>NOP</a:t>
            </a:r>
            <a:r>
              <a:rPr lang="en-US" sz="1400" dirty="0"/>
              <a:t>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150515" y="855103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Opcode (4-bits)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209493" y="855102"/>
            <a:ext cx="1826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RHS Operand (16-bits)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490931" y="1178163"/>
            <a:ext cx="2207619" cy="58776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Unused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689685" y="855102"/>
            <a:ext cx="1810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LHS Operand (16-bits)</a:t>
            </a:r>
          </a:p>
        </p:txBody>
      </p:sp>
      <p:sp>
        <p:nvSpPr>
          <p:cNvPr id="78" name="Content Placeholder 2"/>
          <p:cNvSpPr>
            <a:spLocks noGrp="1"/>
          </p:cNvSpPr>
          <p:nvPr>
            <p:ph idx="1"/>
          </p:nvPr>
        </p:nvSpPr>
        <p:spPr>
          <a:xfrm>
            <a:off x="1199457" y="826542"/>
            <a:ext cx="3139871" cy="4373568"/>
          </a:xfrm>
        </p:spPr>
        <p:txBody>
          <a:bodyPr>
            <a:noAutofit/>
          </a:bodyPr>
          <a:lstStyle/>
          <a:p>
            <a:r>
              <a:rPr lang="en-US" sz="1500" dirty="0">
                <a:latin typeface="+mj-lt"/>
                <a:cs typeface="Courier New" panose="02070309020205020404" pitchFamily="49" charset="0"/>
              </a:rPr>
              <a:t>Functional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The idle state logic unit waits for the tile to receive a NOP instruction.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The RHS operand is decoded as the number of idle cycles.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If RHS &gt; 0, then the clock is immediately turned of via the clock gate.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Once the counter has reached the RHS value, the counter is reset and the clock is resumed.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500" b="1" dirty="0">
                <a:latin typeface="+mj-lt"/>
                <a:cs typeface="Courier New" panose="02070309020205020404" pitchFamily="49" charset="0"/>
              </a:rPr>
              <a:t>Note</a:t>
            </a:r>
            <a:r>
              <a:rPr lang="en-US" sz="1500" dirty="0">
                <a:latin typeface="+mj-lt"/>
                <a:cs typeface="Courier New" panose="02070309020205020404" pitchFamily="49" charset="0"/>
              </a:rPr>
              <a:t>: This feature can be disabled via NOP with operand 0.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11916" y="6202480"/>
            <a:ext cx="214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Idle State Circuitry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2010" y="6159723"/>
            <a:ext cx="214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Area Difference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E2D5034-FA67-414A-9FC7-DCFEC59D8969}"/>
              </a:ext>
            </a:extLst>
          </p:cNvPr>
          <p:cNvSpPr/>
          <p:nvPr/>
        </p:nvSpPr>
        <p:spPr>
          <a:xfrm>
            <a:off x="831850" y="9225"/>
            <a:ext cx="1136015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 Idle State Implementation (Tile)</a:t>
            </a:r>
          </a:p>
        </p:txBody>
      </p:sp>
    </p:spTree>
    <p:extLst>
      <p:ext uri="{BB962C8B-B14F-4D97-AF65-F5344CB8AC3E}">
        <p14:creationId xmlns:p14="http://schemas.microsoft.com/office/powerpoint/2010/main" val="234877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671D4-DBC5-0944-AE04-03209032D6B1}"/>
              </a:ext>
            </a:extLst>
          </p:cNvPr>
          <p:cNvSpPr/>
          <p:nvPr/>
        </p:nvSpPr>
        <p:spPr>
          <a:xfrm>
            <a:off x="1315684" y="0"/>
            <a:ext cx="9560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Edge Computing Hardware Landscape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BDFCA3-E825-3745-8937-3655DC314C1D}"/>
              </a:ext>
            </a:extLst>
          </p:cNvPr>
          <p:cNvSpPr/>
          <p:nvPr/>
        </p:nvSpPr>
        <p:spPr>
          <a:xfrm>
            <a:off x="311425" y="665133"/>
            <a:ext cx="11569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Existing solutions are either inefficient (CPU, GPU, FPGA) or specialized (Google TPU, MIT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Eyeriss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Multimodal-multisensory analytics on IoT edge device requires general-purpose efficient accelerator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3145E8-F271-D74E-ADAB-A4E58543F264}"/>
              </a:ext>
            </a:extLst>
          </p:cNvPr>
          <p:cNvGraphicFramePr>
            <a:graphicFrameLocks noGrp="1"/>
          </p:cNvGraphicFramePr>
          <p:nvPr/>
        </p:nvGraphicFramePr>
        <p:xfrm>
          <a:off x="421341" y="1418914"/>
          <a:ext cx="7171766" cy="267795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95718">
                  <a:extLst>
                    <a:ext uri="{9D8B030D-6E8A-4147-A177-3AD203B41FA5}">
                      <a16:colId xmlns:a16="http://schemas.microsoft.com/office/drawing/2014/main" val="3417720007"/>
                    </a:ext>
                  </a:extLst>
                </a:gridCol>
                <a:gridCol w="1470212">
                  <a:extLst>
                    <a:ext uri="{9D8B030D-6E8A-4147-A177-3AD203B41FA5}">
                      <a16:colId xmlns:a16="http://schemas.microsoft.com/office/drawing/2014/main" val="611056808"/>
                    </a:ext>
                  </a:extLst>
                </a:gridCol>
                <a:gridCol w="1021976">
                  <a:extLst>
                    <a:ext uri="{9D8B030D-6E8A-4147-A177-3AD203B41FA5}">
                      <a16:colId xmlns:a16="http://schemas.microsoft.com/office/drawing/2014/main" val="1491368689"/>
                    </a:ext>
                  </a:extLst>
                </a:gridCol>
                <a:gridCol w="1299882">
                  <a:extLst>
                    <a:ext uri="{9D8B030D-6E8A-4147-A177-3AD203B41FA5}">
                      <a16:colId xmlns:a16="http://schemas.microsoft.com/office/drawing/2014/main" val="2636570439"/>
                    </a:ext>
                  </a:extLst>
                </a:gridCol>
                <a:gridCol w="1783978">
                  <a:extLst>
                    <a:ext uri="{9D8B030D-6E8A-4147-A177-3AD203B41FA5}">
                      <a16:colId xmlns:a16="http://schemas.microsoft.com/office/drawing/2014/main" val="1997567297"/>
                    </a:ext>
                  </a:extLst>
                </a:gridCol>
              </a:tblGrid>
              <a:tr h="4463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Versatility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Programmability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9456912"/>
                  </a:ext>
                </a:extLst>
              </a:tr>
              <a:tr h="446326">
                <a:tc>
                  <a:txBody>
                    <a:bodyPr/>
                    <a:lstStyle/>
                    <a:p>
                      <a:r>
                        <a:rPr lang="en-US" sz="1600" dirty="0"/>
                        <a:t>ASIC Accelerator 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310983"/>
                  </a:ext>
                </a:extLst>
              </a:tr>
              <a:tr h="446326">
                <a:tc>
                  <a:txBody>
                    <a:bodyPr/>
                    <a:lstStyle/>
                    <a:p>
                      <a:r>
                        <a:rPr lang="en-US" sz="1600" dirty="0"/>
                        <a:t>CPU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427994"/>
                  </a:ext>
                </a:extLst>
              </a:tr>
              <a:tr h="446326">
                <a:tc>
                  <a:txBody>
                    <a:bodyPr/>
                    <a:lstStyle/>
                    <a:p>
                      <a:r>
                        <a:rPr lang="en-US" sz="1600" dirty="0"/>
                        <a:t>GPU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314740"/>
                  </a:ext>
                </a:extLst>
              </a:tr>
              <a:tr h="446326">
                <a:tc>
                  <a:txBody>
                    <a:bodyPr/>
                    <a:lstStyle/>
                    <a:p>
                      <a:r>
                        <a:rPr lang="en-US" sz="1600" dirty="0"/>
                        <a:t>FPGA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708633"/>
                  </a:ext>
                </a:extLst>
              </a:tr>
              <a:tr h="446326">
                <a:tc>
                  <a:txBody>
                    <a:bodyPr/>
                    <a:lstStyle/>
                    <a:p>
                      <a:r>
                        <a:rPr lang="en-US" sz="1600" dirty="0"/>
                        <a:t>PACE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855428"/>
                  </a:ext>
                </a:extLst>
              </a:tr>
            </a:tbl>
          </a:graphicData>
        </a:graphic>
      </p:graphicFrame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3E48907-0172-4746-87D1-90FEDB724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" t="27467" r="53574" b="8533"/>
          <a:stretch/>
        </p:blipFill>
        <p:spPr>
          <a:xfrm>
            <a:off x="7848704" y="1311465"/>
            <a:ext cx="3219847" cy="2597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E095C-C553-BB45-B742-8E6092B63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4" r="72825" b="32735"/>
          <a:stretch/>
        </p:blipFill>
        <p:spPr>
          <a:xfrm>
            <a:off x="2666822" y="1910510"/>
            <a:ext cx="220876" cy="375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82D4F-7039-BE44-B759-3EB7EA151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56" t="31045" b="24974"/>
          <a:stretch/>
        </p:blipFill>
        <p:spPr>
          <a:xfrm>
            <a:off x="2610687" y="2336308"/>
            <a:ext cx="246353" cy="387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395B1-0F95-5A49-82F9-B8CC10E3B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6" t="38806" r="26625" b="35323"/>
          <a:stretch/>
        </p:blipFill>
        <p:spPr>
          <a:xfrm>
            <a:off x="2610687" y="2898648"/>
            <a:ext cx="373495" cy="219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00676C-C6BA-FA42-9FDF-D4F9E5DA5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6" t="38806" r="26625" b="35323"/>
          <a:stretch/>
        </p:blipFill>
        <p:spPr>
          <a:xfrm>
            <a:off x="2578106" y="3292841"/>
            <a:ext cx="398307" cy="234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1E1636-4E3F-774D-89C9-43C30CC31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4" r="72825" b="32735"/>
          <a:stretch/>
        </p:blipFill>
        <p:spPr>
          <a:xfrm>
            <a:off x="2666821" y="3687034"/>
            <a:ext cx="220876" cy="375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573C73-B60F-7F4E-A622-83FDB6A5D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4" r="72825" b="32735"/>
          <a:stretch/>
        </p:blipFill>
        <p:spPr>
          <a:xfrm>
            <a:off x="3896785" y="3683552"/>
            <a:ext cx="220876" cy="375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392B14-E0DD-0549-B2B0-8FC94BDA9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6" t="38806" r="26625" b="35323"/>
          <a:stretch/>
        </p:blipFill>
        <p:spPr>
          <a:xfrm>
            <a:off x="3808070" y="3292841"/>
            <a:ext cx="398307" cy="234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DDE534-ED96-FE4C-937E-D4D60581B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6" t="38806" r="26625" b="35323"/>
          <a:stretch/>
        </p:blipFill>
        <p:spPr>
          <a:xfrm>
            <a:off x="6735578" y="3315255"/>
            <a:ext cx="398307" cy="234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36B73D-FF18-564F-87BD-50723C21D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6" t="38806" r="26625" b="35323"/>
          <a:stretch/>
        </p:blipFill>
        <p:spPr>
          <a:xfrm>
            <a:off x="3808070" y="2861447"/>
            <a:ext cx="398307" cy="234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5D8AA0-19BD-7E47-9A86-91701B647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6" t="38806" r="26625" b="35323"/>
          <a:stretch/>
        </p:blipFill>
        <p:spPr>
          <a:xfrm>
            <a:off x="5087985" y="2869379"/>
            <a:ext cx="398307" cy="234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CE6D90-7301-7641-AC31-BBF4906CD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6" t="38806" r="26625" b="35323"/>
          <a:stretch/>
        </p:blipFill>
        <p:spPr>
          <a:xfrm>
            <a:off x="6685916" y="2898648"/>
            <a:ext cx="398307" cy="234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F6254A-F28F-4B48-AAC9-3B1470876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56" t="31045" b="24974"/>
          <a:stretch/>
        </p:blipFill>
        <p:spPr>
          <a:xfrm>
            <a:off x="3839888" y="2336308"/>
            <a:ext cx="246353" cy="387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E8E72E-1258-664F-BDD1-1E70402BB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56" t="31045" b="24974"/>
          <a:stretch/>
        </p:blipFill>
        <p:spPr>
          <a:xfrm>
            <a:off x="6735578" y="1898150"/>
            <a:ext cx="246353" cy="387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AF7B31-F8B8-FE44-BA9B-47CCE71A3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56" t="31045" b="24974"/>
          <a:stretch/>
        </p:blipFill>
        <p:spPr>
          <a:xfrm>
            <a:off x="5087985" y="1878480"/>
            <a:ext cx="246353" cy="387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72FE4C-24DB-6B47-94A7-F57FEC64D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4" r="72825" b="32735"/>
          <a:stretch/>
        </p:blipFill>
        <p:spPr>
          <a:xfrm>
            <a:off x="5176700" y="3687034"/>
            <a:ext cx="220876" cy="3754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8A1A8A-D402-6544-B27C-F22C5EE7E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4" r="72825" b="32735"/>
          <a:stretch/>
        </p:blipFill>
        <p:spPr>
          <a:xfrm>
            <a:off x="6774631" y="3687034"/>
            <a:ext cx="220876" cy="3754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A6CF42-E195-C74B-89B4-E6290A194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4" r="72825" b="32735"/>
          <a:stretch/>
        </p:blipFill>
        <p:spPr>
          <a:xfrm>
            <a:off x="3875183" y="1898150"/>
            <a:ext cx="220876" cy="3754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570180-9FED-6C46-8263-559BF56E6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4" r="72825" b="32735"/>
          <a:stretch/>
        </p:blipFill>
        <p:spPr>
          <a:xfrm>
            <a:off x="5161650" y="2354517"/>
            <a:ext cx="220876" cy="3754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EABB68-80AC-0F4F-90C3-EC966975F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4" r="72825" b="32735"/>
          <a:stretch/>
        </p:blipFill>
        <p:spPr>
          <a:xfrm>
            <a:off x="6761055" y="2347667"/>
            <a:ext cx="220876" cy="3754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AB7362-F503-3E45-AF24-08BED957C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84" r="72825" b="32735"/>
          <a:stretch/>
        </p:blipFill>
        <p:spPr>
          <a:xfrm>
            <a:off x="5176700" y="3211127"/>
            <a:ext cx="220876" cy="3754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6C76656-EF9C-9C40-ACCF-D2E9B5CA8ABA}"/>
              </a:ext>
            </a:extLst>
          </p:cNvPr>
          <p:cNvSpPr/>
          <p:nvPr/>
        </p:nvSpPr>
        <p:spPr>
          <a:xfrm>
            <a:off x="1717845" y="4391613"/>
            <a:ext cx="51205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Bookman Old Style" panose="02050604050505020204" pitchFamily="18" charset="0"/>
              </a:rPr>
              <a:t>Gesture recognition requires &lt; 8ms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  Tiny CPU: 577ms, 9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mW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  Smartphone CPU: 13ms, 469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mW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  NUS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HyCUBE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CGRA: 7ms, 100mW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A74A6B-F20C-2943-931D-08AD57494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71" t="4726" r="1625" b="67685"/>
          <a:stretch/>
        </p:blipFill>
        <p:spPr>
          <a:xfrm>
            <a:off x="718065" y="4218937"/>
            <a:ext cx="877824" cy="627494"/>
          </a:xfrm>
          <a:prstGeom prst="rect">
            <a:avLst/>
          </a:prstGeom>
        </p:spPr>
      </p:pic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F7FFE00A-59B9-5142-B82C-FC6142C7C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12"/>
          <a:stretch/>
        </p:blipFill>
        <p:spPr>
          <a:xfrm>
            <a:off x="718065" y="4969632"/>
            <a:ext cx="791957" cy="66284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6939C39-5B15-8242-862C-12AE601A0D97}"/>
              </a:ext>
            </a:extLst>
          </p:cNvPr>
          <p:cNvGrpSpPr/>
          <p:nvPr/>
        </p:nvGrpSpPr>
        <p:grpSpPr>
          <a:xfrm>
            <a:off x="7593105" y="3953598"/>
            <a:ext cx="3703254" cy="2970975"/>
            <a:chOff x="4244373" y="1971975"/>
            <a:chExt cx="3703254" cy="2970975"/>
          </a:xfrm>
        </p:grpSpPr>
        <p:graphicFrame>
          <p:nvGraphicFramePr>
            <p:cNvPr id="51" name="Chart 50">
              <a:extLst>
                <a:ext uri="{FF2B5EF4-FFF2-40B4-BE49-F238E27FC236}">
                  <a16:creationId xmlns:a16="http://schemas.microsoft.com/office/drawing/2014/main" id="{178464CB-7786-2843-AAEF-2E05E661634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244373" y="2068937"/>
            <a:ext cx="3703254" cy="27201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ADD24A-867E-3049-A8DD-97B9789A060A}"/>
                </a:ext>
              </a:extLst>
            </p:cNvPr>
            <p:cNvSpPr txBox="1"/>
            <p:nvPr/>
          </p:nvSpPr>
          <p:spPr>
            <a:xfrm rot="16200000">
              <a:off x="3942639" y="2993760"/>
              <a:ext cx="9467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TOPS/W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83534A-D3F6-F846-9934-48AC53F71A13}"/>
                </a:ext>
              </a:extLst>
            </p:cNvPr>
            <p:cNvSpPr txBox="1"/>
            <p:nvPr/>
          </p:nvSpPr>
          <p:spPr>
            <a:xfrm>
              <a:off x="5811453" y="4635173"/>
              <a:ext cx="9467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Year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BB2766-ACB1-204A-ABD0-EF22E8B62988}"/>
                </a:ext>
              </a:extLst>
            </p:cNvPr>
            <p:cNvSpPr txBox="1"/>
            <p:nvPr/>
          </p:nvSpPr>
          <p:spPr>
            <a:xfrm>
              <a:off x="5913965" y="4110584"/>
              <a:ext cx="894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 CPU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3800ECA-5C8B-CA4B-ABBC-A8B099B3B12B}"/>
                </a:ext>
              </a:extLst>
            </p:cNvPr>
            <p:cNvCxnSpPr/>
            <p:nvPr/>
          </p:nvCxnSpPr>
          <p:spPr>
            <a:xfrm flipH="1" flipV="1">
              <a:off x="5201854" y="4149725"/>
              <a:ext cx="767147" cy="9194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DDC26F7-F6E3-0045-A254-C5AFD1BF8AB4}"/>
                </a:ext>
              </a:extLst>
            </p:cNvPr>
            <p:cNvSpPr txBox="1"/>
            <p:nvPr/>
          </p:nvSpPr>
          <p:spPr>
            <a:xfrm>
              <a:off x="5811453" y="3670128"/>
              <a:ext cx="894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FPGA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71BE33F-140F-284A-A936-0FD772B8E2D0}"/>
                </a:ext>
              </a:extLst>
            </p:cNvPr>
            <p:cNvCxnSpPr/>
            <p:nvPr/>
          </p:nvCxnSpPr>
          <p:spPr>
            <a:xfrm flipH="1" flipV="1">
              <a:off x="5201854" y="3636911"/>
              <a:ext cx="767146" cy="13971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5876E8-6801-E44A-A9A1-5FF6EFCF5077}"/>
                </a:ext>
              </a:extLst>
            </p:cNvPr>
            <p:cNvSpPr txBox="1"/>
            <p:nvPr/>
          </p:nvSpPr>
          <p:spPr>
            <a:xfrm>
              <a:off x="4819567" y="2212566"/>
              <a:ext cx="76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Eyeriss</a:t>
              </a:r>
              <a:endPara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B09781F-1A42-3846-99AC-C7EDED85AE1C}"/>
                </a:ext>
              </a:extLst>
            </p:cNvPr>
            <p:cNvCxnSpPr/>
            <p:nvPr/>
          </p:nvCxnSpPr>
          <p:spPr>
            <a:xfrm flipH="1">
              <a:off x="4871654" y="2448560"/>
              <a:ext cx="208346" cy="72498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923C0D3-AD82-0F4F-8612-58195D332D83}"/>
                </a:ext>
              </a:extLst>
            </p:cNvPr>
            <p:cNvSpPr txBox="1"/>
            <p:nvPr/>
          </p:nvSpPr>
          <p:spPr>
            <a:xfrm>
              <a:off x="5553393" y="2197115"/>
              <a:ext cx="517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TPU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CE270E4-EF95-B64C-AF4E-0D6E4FE13C3A}"/>
                </a:ext>
              </a:extLst>
            </p:cNvPr>
            <p:cNvCxnSpPr/>
            <p:nvPr/>
          </p:nvCxnSpPr>
          <p:spPr>
            <a:xfrm flipH="1">
              <a:off x="5718577" y="2425700"/>
              <a:ext cx="92876" cy="31627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6CA1615-B34E-FF43-8927-67E09E8A647D}"/>
                </a:ext>
              </a:extLst>
            </p:cNvPr>
            <p:cNvSpPr txBox="1"/>
            <p:nvPr/>
          </p:nvSpPr>
          <p:spPr>
            <a:xfrm>
              <a:off x="5308350" y="3334876"/>
              <a:ext cx="894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HyCUBE</a:t>
              </a:r>
              <a:endParaRPr lang="en-US" sz="1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1795AC4-4144-3047-AECB-9FB05D12DA07}"/>
                </a:ext>
              </a:extLst>
            </p:cNvPr>
            <p:cNvSpPr txBox="1"/>
            <p:nvPr/>
          </p:nvSpPr>
          <p:spPr>
            <a:xfrm>
              <a:off x="7101114" y="2666829"/>
              <a:ext cx="750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PACE</a:t>
              </a:r>
            </a:p>
            <a:p>
              <a:pPr algn="ctr"/>
              <a:r>
                <a:rPr lang="en-US" sz="1200" b="1" dirty="0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1F7493F-D81A-A442-A62C-B0C8AF90C338}"/>
                </a:ext>
              </a:extLst>
            </p:cNvPr>
            <p:cNvCxnSpPr/>
            <p:nvPr/>
          </p:nvCxnSpPr>
          <p:spPr>
            <a:xfrm flipV="1">
              <a:off x="5811453" y="2633718"/>
              <a:ext cx="1562881" cy="637737"/>
            </a:xfrm>
            <a:prstGeom prst="straightConnector1">
              <a:avLst/>
            </a:prstGeom>
            <a:ln w="19050">
              <a:solidFill>
                <a:srgbClr val="0033CC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514B6F7-B088-AC44-937F-4CD5384E8B48}"/>
                </a:ext>
              </a:extLst>
            </p:cNvPr>
            <p:cNvSpPr/>
            <p:nvPr/>
          </p:nvSpPr>
          <p:spPr>
            <a:xfrm>
              <a:off x="4924990" y="2068937"/>
              <a:ext cx="101600" cy="86074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9BD41A2-2B90-A846-8F55-4357E33917BA}"/>
                </a:ext>
              </a:extLst>
            </p:cNvPr>
            <p:cNvSpPr txBox="1"/>
            <p:nvPr/>
          </p:nvSpPr>
          <p:spPr>
            <a:xfrm>
              <a:off x="4946530" y="1971975"/>
              <a:ext cx="2785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ASIC from top Conf. from ’16 to ‘20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AE206D3-8BF1-3E42-8354-F44322989FE7}"/>
              </a:ext>
            </a:extLst>
          </p:cNvPr>
          <p:cNvSpPr/>
          <p:nvPr/>
        </p:nvSpPr>
        <p:spPr>
          <a:xfrm>
            <a:off x="500291" y="5954883"/>
            <a:ext cx="64943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PACE: Software-programmable accelerator to achieve the efficiency of today’s specialized accelerators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5B52B417-5641-CF36-E644-E22E0859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ABD1272-C48D-0EC6-76BF-98244FA0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67" y="2071113"/>
            <a:ext cx="2612726" cy="3985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866" y="250360"/>
            <a:ext cx="10561173" cy="96010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Bookman Old Style"/>
              </a:rPr>
              <a:t>PACE Accelerator Layout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4335A-63C3-FEDC-A039-E487442A3D0E}"/>
              </a:ext>
            </a:extLst>
          </p:cNvPr>
          <p:cNvSpPr txBox="1"/>
          <p:nvPr/>
        </p:nvSpPr>
        <p:spPr>
          <a:xfrm rot="5400000">
            <a:off x="1086577" y="3782110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172.8 um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229BEB-27E4-83C3-2B74-D00B21729899}"/>
              </a:ext>
            </a:extLst>
          </p:cNvPr>
          <p:cNvCxnSpPr>
            <a:cxnSpLocks/>
          </p:cNvCxnSpPr>
          <p:nvPr/>
        </p:nvCxnSpPr>
        <p:spPr>
          <a:xfrm>
            <a:off x="1681529" y="2071113"/>
            <a:ext cx="0" cy="395279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0840BD-35BC-4D88-1CEA-35D2343EAECF}"/>
              </a:ext>
            </a:extLst>
          </p:cNvPr>
          <p:cNvCxnSpPr>
            <a:cxnSpLocks/>
          </p:cNvCxnSpPr>
          <p:nvPr/>
        </p:nvCxnSpPr>
        <p:spPr>
          <a:xfrm>
            <a:off x="1846867" y="6163812"/>
            <a:ext cx="2464904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32BCFD2-D994-160E-5DC0-7C47BA72A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483" y="1709037"/>
            <a:ext cx="4124901" cy="46393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08F2430-B355-E0BC-2986-FD8AD55B3308}"/>
              </a:ext>
            </a:extLst>
          </p:cNvPr>
          <p:cNvSpPr txBox="1"/>
          <p:nvPr/>
        </p:nvSpPr>
        <p:spPr>
          <a:xfrm>
            <a:off x="8339463" y="647158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1,631 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092F45-13F6-9314-F7FE-5EE77EE8785E}"/>
              </a:ext>
            </a:extLst>
          </p:cNvPr>
          <p:cNvCxnSpPr>
            <a:cxnSpLocks/>
          </p:cNvCxnSpPr>
          <p:nvPr/>
        </p:nvCxnSpPr>
        <p:spPr>
          <a:xfrm>
            <a:off x="6735192" y="6471589"/>
            <a:ext cx="411319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259D0C-7293-A2DF-CE67-608676471E79}"/>
              </a:ext>
            </a:extLst>
          </p:cNvPr>
          <p:cNvSpPr txBox="1"/>
          <p:nvPr/>
        </p:nvSpPr>
        <p:spPr>
          <a:xfrm rot="5400000">
            <a:off x="10656757" y="377861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1,852 um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5D241C-4E69-B198-6793-9203E30E32F4}"/>
              </a:ext>
            </a:extLst>
          </p:cNvPr>
          <p:cNvCxnSpPr>
            <a:cxnSpLocks/>
          </p:cNvCxnSpPr>
          <p:nvPr/>
        </p:nvCxnSpPr>
        <p:spPr>
          <a:xfrm>
            <a:off x="10967899" y="1841555"/>
            <a:ext cx="0" cy="450680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56320F-26E1-C37C-3BE8-3070F3547F09}"/>
              </a:ext>
            </a:extLst>
          </p:cNvPr>
          <p:cNvSpPr txBox="1"/>
          <p:nvPr/>
        </p:nvSpPr>
        <p:spPr>
          <a:xfrm>
            <a:off x="1977913" y="1320627"/>
            <a:ext cx="2513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 of PE of the PACE</a:t>
            </a:r>
            <a:endParaRPr lang="en-SG" sz="1600" u="sng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73543-946B-9235-7BEB-F0D4CFE3DA98}"/>
              </a:ext>
            </a:extLst>
          </p:cNvPr>
          <p:cNvSpPr txBox="1"/>
          <p:nvPr/>
        </p:nvSpPr>
        <p:spPr>
          <a:xfrm>
            <a:off x="7834197" y="1209018"/>
            <a:ext cx="1611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 of PACE</a:t>
            </a:r>
            <a:endParaRPr lang="en-SG" sz="1600" u="sng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B50E89-EEDF-91A6-C096-F79D6CC81021}"/>
              </a:ext>
            </a:extLst>
          </p:cNvPr>
          <p:cNvSpPr txBox="1"/>
          <p:nvPr/>
        </p:nvSpPr>
        <p:spPr>
          <a:xfrm>
            <a:off x="2578585" y="618480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112.3 um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89EC2D-CF6B-0770-597C-C8E1E808EE31}"/>
              </a:ext>
            </a:extLst>
          </p:cNvPr>
          <p:cNvSpPr/>
          <p:nvPr/>
        </p:nvSpPr>
        <p:spPr>
          <a:xfrm>
            <a:off x="7348556" y="1855348"/>
            <a:ext cx="2911876" cy="4308464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PEs in an 8x8 array</a:t>
            </a:r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78423A-4547-4D97-6A1D-3C514C42D031}"/>
              </a:ext>
            </a:extLst>
          </p:cNvPr>
          <p:cNvSpPr/>
          <p:nvPr/>
        </p:nvSpPr>
        <p:spPr>
          <a:xfrm>
            <a:off x="6801988" y="1796483"/>
            <a:ext cx="427053" cy="4515953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Dual-port SRAM</a:t>
            </a:r>
            <a:endParaRPr lang="en-S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6495D9-EC48-0F18-4717-971B4107AE18}"/>
              </a:ext>
            </a:extLst>
          </p:cNvPr>
          <p:cNvSpPr/>
          <p:nvPr/>
        </p:nvSpPr>
        <p:spPr>
          <a:xfrm>
            <a:off x="10353581" y="1796483"/>
            <a:ext cx="427053" cy="4515953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Dual-port SRAM</a:t>
            </a:r>
            <a:endParaRPr lang="en-S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0BA262-2B9B-7695-967B-96B80D9D765F}"/>
              </a:ext>
            </a:extLst>
          </p:cNvPr>
          <p:cNvSpPr/>
          <p:nvPr/>
        </p:nvSpPr>
        <p:spPr>
          <a:xfrm>
            <a:off x="2047792" y="2642180"/>
            <a:ext cx="987245" cy="3060333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ABE67A-4E6A-FF4C-91EC-D6557B7B21F3}"/>
              </a:ext>
            </a:extLst>
          </p:cNvPr>
          <p:cNvSpPr/>
          <p:nvPr/>
        </p:nvSpPr>
        <p:spPr>
          <a:xfrm>
            <a:off x="3234893" y="2402755"/>
            <a:ext cx="987245" cy="1026245"/>
          </a:xfrm>
          <a:prstGeom prst="rect">
            <a:avLst/>
          </a:prstGeom>
          <a:solidFill>
            <a:schemeClr val="lt1">
              <a:alpha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Router</a:t>
            </a:r>
            <a:endParaRPr lang="en-SG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0D1271-09AD-FCF1-024F-F19F031691A5}"/>
              </a:ext>
            </a:extLst>
          </p:cNvPr>
          <p:cNvSpPr/>
          <p:nvPr/>
        </p:nvSpPr>
        <p:spPr>
          <a:xfrm>
            <a:off x="3234892" y="4154355"/>
            <a:ext cx="987245" cy="1673815"/>
          </a:xfrm>
          <a:prstGeom prst="rect">
            <a:avLst/>
          </a:prstGeom>
          <a:solidFill>
            <a:schemeClr val="lt1">
              <a:alpha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ALU</a:t>
            </a:r>
            <a:endParaRPr lang="en-SG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21D14D-932B-4B7D-94EA-950807438DD3}"/>
              </a:ext>
            </a:extLst>
          </p:cNvPr>
          <p:cNvSpPr/>
          <p:nvPr/>
        </p:nvSpPr>
        <p:spPr>
          <a:xfrm>
            <a:off x="7325403" y="1855348"/>
            <a:ext cx="360635" cy="547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5AE1E3-5F85-4232-8FD9-5D1BF2BC6697}"/>
              </a:ext>
            </a:extLst>
          </p:cNvPr>
          <p:cNvSpPr/>
          <p:nvPr/>
        </p:nvSpPr>
        <p:spPr>
          <a:xfrm>
            <a:off x="1779117" y="2023425"/>
            <a:ext cx="2712754" cy="403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4C8FC6-6E6C-4AC9-9344-ED2377943DDA}"/>
              </a:ext>
            </a:extLst>
          </p:cNvPr>
          <p:cNvCxnSpPr/>
          <p:nvPr/>
        </p:nvCxnSpPr>
        <p:spPr>
          <a:xfrm flipH="1">
            <a:off x="4491871" y="1855348"/>
            <a:ext cx="2833532" cy="168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F6A921-82E9-4B4A-BE04-B5380E13CCED}"/>
              </a:ext>
            </a:extLst>
          </p:cNvPr>
          <p:cNvCxnSpPr>
            <a:cxnSpLocks/>
          </p:cNvCxnSpPr>
          <p:nvPr/>
        </p:nvCxnSpPr>
        <p:spPr>
          <a:xfrm flipH="1">
            <a:off x="4491871" y="2402755"/>
            <a:ext cx="3194167" cy="3653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47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3ABC00-34A6-0C4D-FDDE-254E19F1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64" y="1882044"/>
            <a:ext cx="8433894" cy="4963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1CF24-E6D1-C41F-4AF5-1222D44C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0" y="1272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Updated IO planning</a:t>
            </a:r>
            <a:endParaRPr lang="en-SG" sz="3600" b="1" dirty="0">
              <a:solidFill>
                <a:srgbClr val="3333FF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2BAC7-8FEF-ED2F-D120-A202AA56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19E8-EF95-47E6-AAB4-EB6ACC4C8E0D}" type="slidenum">
              <a:rPr lang="en-SG" smtClean="0"/>
              <a:t>21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00820-CFA8-E688-A20E-D048FF9A47CC}"/>
              </a:ext>
            </a:extLst>
          </p:cNvPr>
          <p:cNvSpPr txBox="1"/>
          <p:nvPr/>
        </p:nvSpPr>
        <p:spPr>
          <a:xfrm>
            <a:off x="9480233" y="3359221"/>
            <a:ext cx="2537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pad arrangement takes into account that: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 sequence of external drivers such as SD and SDRAM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Maximum #bonding site at all sides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power pads are placed at the edges of the die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#VDDIO/VSSIO pairs to provide enough power for driving external devices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3DA852F-8A6C-C67A-F9A3-2A85D5BFCA2F}"/>
              </a:ext>
            </a:extLst>
          </p:cNvPr>
          <p:cNvGraphicFramePr>
            <a:graphicFrameLocks noGrp="1"/>
          </p:cNvGraphicFramePr>
          <p:nvPr/>
        </p:nvGraphicFramePr>
        <p:xfrm>
          <a:off x="8404959" y="139915"/>
          <a:ext cx="3612829" cy="230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775">
                  <a:extLst>
                    <a:ext uri="{9D8B030D-6E8A-4147-A177-3AD203B41FA5}">
                      <a16:colId xmlns:a16="http://schemas.microsoft.com/office/drawing/2014/main" val="284045081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32083805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02242951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662851048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16094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Side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#pads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#signals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#power pads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Power</a:t>
                      </a:r>
                      <a:endParaRPr lang="en-SG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00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North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39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24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15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Core, IO, PLL</a:t>
                      </a:r>
                      <a:endParaRPr lang="en-SG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42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South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37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20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17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Core</a:t>
                      </a:r>
                      <a:r>
                        <a:rPr lang="en-SG" sz="1050" dirty="0"/>
                        <a:t>, IO, RNG, 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93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East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27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18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Core, IO, PACE</a:t>
                      </a:r>
                      <a:endParaRPr lang="en-SG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85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West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28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22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Core, IO</a:t>
                      </a:r>
                      <a:endParaRPr lang="en-SG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0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Total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131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84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47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068018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8E900AC7-984F-8858-6A9A-80227E7FF96F}"/>
              </a:ext>
            </a:extLst>
          </p:cNvPr>
          <p:cNvSpPr/>
          <p:nvPr/>
        </p:nvSpPr>
        <p:spPr>
          <a:xfrm>
            <a:off x="5282510" y="297870"/>
            <a:ext cx="2755171" cy="1638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1432AD-3C49-8CB7-F25C-3293D3732666}"/>
              </a:ext>
            </a:extLst>
          </p:cNvPr>
          <p:cNvSpPr txBox="1"/>
          <p:nvPr/>
        </p:nvSpPr>
        <p:spPr>
          <a:xfrm>
            <a:off x="7312050" y="301494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QFP144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8597F2-CB63-9CE4-FB40-334FA04493FD}"/>
              </a:ext>
            </a:extLst>
          </p:cNvPr>
          <p:cNvCxnSpPr>
            <a:cxnSpLocks/>
          </p:cNvCxnSpPr>
          <p:nvPr/>
        </p:nvCxnSpPr>
        <p:spPr>
          <a:xfrm>
            <a:off x="5282510" y="226894"/>
            <a:ext cx="275517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D3EAD8B-91F3-15E5-418A-E155D8416A53}"/>
              </a:ext>
            </a:extLst>
          </p:cNvPr>
          <p:cNvSpPr txBox="1"/>
          <p:nvPr/>
        </p:nvSpPr>
        <p:spPr>
          <a:xfrm>
            <a:off x="6410231" y="0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12 mm</a:t>
            </a:r>
            <a:endParaRPr lang="en-SG" sz="10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0C8635-AB7F-7589-2491-A0B519BEA772}"/>
              </a:ext>
            </a:extLst>
          </p:cNvPr>
          <p:cNvCxnSpPr>
            <a:cxnSpLocks/>
          </p:cNvCxnSpPr>
          <p:nvPr/>
        </p:nvCxnSpPr>
        <p:spPr>
          <a:xfrm flipV="1">
            <a:off x="8129477" y="339145"/>
            <a:ext cx="0" cy="159732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5260CE-C5F9-5A10-B465-0EE47D8A9B49}"/>
              </a:ext>
            </a:extLst>
          </p:cNvPr>
          <p:cNvSpPr txBox="1"/>
          <p:nvPr/>
        </p:nvSpPr>
        <p:spPr>
          <a:xfrm rot="5400000">
            <a:off x="7937074" y="1057454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12 mm</a:t>
            </a:r>
            <a:endParaRPr lang="en-SG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CE981C-61E8-06BB-D313-4A98ED41C3F0}"/>
              </a:ext>
            </a:extLst>
          </p:cNvPr>
          <p:cNvSpPr/>
          <p:nvPr/>
        </p:nvSpPr>
        <p:spPr>
          <a:xfrm>
            <a:off x="6088705" y="866747"/>
            <a:ext cx="1223345" cy="66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Our chip</a:t>
            </a:r>
            <a:endParaRPr lang="en-SG" sz="12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887FEA-CEB8-B5B5-A733-5D0C15C96DA5}"/>
              </a:ext>
            </a:extLst>
          </p:cNvPr>
          <p:cNvCxnSpPr>
            <a:cxnSpLocks/>
          </p:cNvCxnSpPr>
          <p:nvPr/>
        </p:nvCxnSpPr>
        <p:spPr>
          <a:xfrm>
            <a:off x="6088705" y="773499"/>
            <a:ext cx="122334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D2083F-6EB6-4B7D-1773-BE7436BAE4C2}"/>
              </a:ext>
            </a:extLst>
          </p:cNvPr>
          <p:cNvCxnSpPr>
            <a:cxnSpLocks/>
          </p:cNvCxnSpPr>
          <p:nvPr/>
        </p:nvCxnSpPr>
        <p:spPr>
          <a:xfrm flipV="1">
            <a:off x="7422894" y="853415"/>
            <a:ext cx="0" cy="6896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16FC1E-D9D9-1975-21BA-668E4ED40CE7}"/>
              </a:ext>
            </a:extLst>
          </p:cNvPr>
          <p:cNvSpPr txBox="1"/>
          <p:nvPr/>
        </p:nvSpPr>
        <p:spPr>
          <a:xfrm>
            <a:off x="6346110" y="525100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3.96 mm</a:t>
            </a:r>
            <a:endParaRPr lang="en-SG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6A00DE-CD47-6402-F5BE-A1D1927CD2B2}"/>
              </a:ext>
            </a:extLst>
          </p:cNvPr>
          <p:cNvSpPr txBox="1"/>
          <p:nvPr/>
        </p:nvSpPr>
        <p:spPr>
          <a:xfrm rot="5400000">
            <a:off x="7230084" y="1108447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2.4 mm</a:t>
            </a:r>
            <a:endParaRPr lang="en-SG" sz="1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B24BD4-F8AE-FE35-A979-0396E793E140}"/>
              </a:ext>
            </a:extLst>
          </p:cNvPr>
          <p:cNvCxnSpPr>
            <a:cxnSpLocks/>
          </p:cNvCxnSpPr>
          <p:nvPr/>
        </p:nvCxnSpPr>
        <p:spPr>
          <a:xfrm flipH="1" flipV="1">
            <a:off x="5284077" y="320438"/>
            <a:ext cx="804628" cy="53295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C181B6-176D-8E85-5E2C-8AD76C573E28}"/>
              </a:ext>
            </a:extLst>
          </p:cNvPr>
          <p:cNvSpPr txBox="1"/>
          <p:nvPr/>
        </p:nvSpPr>
        <p:spPr>
          <a:xfrm rot="1974662">
            <a:off x="5331542" y="435437"/>
            <a:ext cx="882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Bond wire min length: 6.3 mm</a:t>
            </a:r>
            <a:endParaRPr lang="en-SG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540561-1DB2-BB94-655D-6B0F51A35035}"/>
              </a:ext>
            </a:extLst>
          </p:cNvPr>
          <p:cNvSpPr txBox="1"/>
          <p:nvPr/>
        </p:nvSpPr>
        <p:spPr>
          <a:xfrm>
            <a:off x="5561082" y="1721051"/>
            <a:ext cx="22140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Each side has (144/4)=36 bonding sites</a:t>
            </a:r>
            <a:endParaRPr lang="en-SG" sz="900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57449C-7869-7779-DC31-303AA4D762B6}"/>
              </a:ext>
            </a:extLst>
          </p:cNvPr>
          <p:cNvSpPr txBox="1"/>
          <p:nvPr/>
        </p:nvSpPr>
        <p:spPr>
          <a:xfrm>
            <a:off x="9480233" y="5570394"/>
            <a:ext cx="253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total 131 pads, hence QFP144 package is planned</a:t>
            </a:r>
            <a:endParaRPr lang="en-SG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48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69469-6276-6004-B578-F7221570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4972-8215-45C1-ACEF-4E3AE20F0D93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A2B4E-5430-3C0E-2C40-FD014139E705}"/>
              </a:ext>
            </a:extLst>
          </p:cNvPr>
          <p:cNvSpPr txBox="1"/>
          <p:nvPr/>
        </p:nvSpPr>
        <p:spPr>
          <a:xfrm>
            <a:off x="950710" y="144115"/>
            <a:ext cx="7959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 dirty="0">
                <a:solidFill>
                  <a:srgbClr val="3333FF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Arial" panose="020B0604020202020204" pitchFamily="34" charset="0"/>
              </a:rPr>
              <a:t>Static and dynamic clock gating</a:t>
            </a: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B640DED0-8CB9-BAA2-C440-6D4F565C17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42" y="955283"/>
            <a:ext cx="6841250" cy="540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07F7D-BCAF-F90D-4F7D-55EB68D49A67}"/>
              </a:ext>
            </a:extLst>
          </p:cNvPr>
          <p:cNvSpPr txBox="1"/>
          <p:nvPr/>
        </p:nvSpPr>
        <p:spPr>
          <a:xfrm>
            <a:off x="950710" y="1142496"/>
            <a:ext cx="3972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Static clock gating can be applied when inactive PEs are known beforehand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The power savings can be reduced by 70%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Dynamic clock gating is enabled by the NOP instructions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A</a:t>
            </a:r>
            <a:r>
              <a:rPr lang="en-SG"/>
              <a:t> </a:t>
            </a:r>
            <a:r>
              <a:rPr lang="en-SG" dirty="0"/>
              <a:t>PE can save 10.8% of powers when </a:t>
            </a:r>
            <a:r>
              <a:rPr lang="en-SG"/>
              <a:t>executing NOP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3043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237668" y="1293091"/>
            <a:ext cx="5652655" cy="5061527"/>
          </a:xfrm>
          <a:prstGeom prst="roundRect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err="1"/>
              <a:t>Testbench</a:t>
            </a:r>
            <a:r>
              <a:rPr lang="en-US" b="1"/>
              <a:t> (</a:t>
            </a:r>
            <a:r>
              <a:rPr lang="en-US" b="1" err="1"/>
              <a:t>tb_top</a:t>
            </a:r>
            <a:r>
              <a:rPr lang="en-US" b="1"/>
              <a:t>)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</p:txBody>
      </p:sp>
      <p:sp>
        <p:nvSpPr>
          <p:cNvPr id="2" name="Rectangle 1"/>
          <p:cNvSpPr/>
          <p:nvPr/>
        </p:nvSpPr>
        <p:spPr>
          <a:xfrm>
            <a:off x="2769548" y="2107533"/>
            <a:ext cx="2606010" cy="763335"/>
          </a:xfrm>
          <a:prstGeom prst="rect">
            <a:avLst/>
          </a:prstGeom>
          <a:ln w="28575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DUT (macro)</a:t>
            </a:r>
          </a:p>
        </p:txBody>
      </p:sp>
      <p:sp>
        <p:nvSpPr>
          <p:cNvPr id="13" name="Rectangle 12"/>
          <p:cNvSpPr/>
          <p:nvPr/>
        </p:nvSpPr>
        <p:spPr>
          <a:xfrm rot="5400000">
            <a:off x="5491151" y="2523990"/>
            <a:ext cx="1596249" cy="76333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TB Driver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69548" y="3243987"/>
            <a:ext cx="2606010" cy="2611868"/>
          </a:xfrm>
          <a:prstGeom prst="rect">
            <a:avLst/>
          </a:prstGeom>
          <a:ln w="285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Main test sequence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endParaRPr lang="en-US" b="1"/>
          </a:p>
        </p:txBody>
      </p:sp>
      <p:sp>
        <p:nvSpPr>
          <p:cNvPr id="18" name="Rectangle 17"/>
          <p:cNvSpPr/>
          <p:nvPr/>
        </p:nvSpPr>
        <p:spPr>
          <a:xfrm>
            <a:off x="3298330" y="4673598"/>
            <a:ext cx="1548446" cy="381591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Stop criteria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98330" y="5172362"/>
            <a:ext cx="1548446" cy="381591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Timeout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-15063" y="3600027"/>
            <a:ext cx="3748323" cy="76333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RW Tasks (</a:t>
            </a:r>
            <a:r>
              <a:rPr lang="en-US" b="1" err="1"/>
              <a:t>svh</a:t>
            </a:r>
            <a:r>
              <a:rPr lang="en-US" b="1"/>
              <a:t> include)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40767" y="2493817"/>
            <a:ext cx="52878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240767" y="4419599"/>
            <a:ext cx="52878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375558" y="2433779"/>
            <a:ext cx="52878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75558" y="3500581"/>
            <a:ext cx="52878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38424" y="1996691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Clocks</a:t>
            </a:r>
          </a:p>
          <a:p>
            <a:r>
              <a:rPr lang="en-US" sz="1000" b="1"/>
              <a:t>Resets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78692" y="2089059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Data</a:t>
            </a:r>
          </a:p>
          <a:p>
            <a:r>
              <a:rPr lang="en-US" sz="1000" b="1"/>
              <a:t>Pins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00982" y="3106595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err="1"/>
              <a:t>Init</a:t>
            </a:r>
            <a:r>
              <a:rPr lang="en-US" sz="1000" b="1"/>
              <a:t>/</a:t>
            </a:r>
          </a:p>
          <a:p>
            <a:r>
              <a:rPr lang="en-US" sz="1000" b="1"/>
              <a:t>Done</a:t>
            </a:r>
          </a:p>
        </p:txBody>
      </p:sp>
      <p:sp>
        <p:nvSpPr>
          <p:cNvPr id="29" name="TextBox 28"/>
          <p:cNvSpPr txBox="1"/>
          <p:nvPr/>
        </p:nvSpPr>
        <p:spPr>
          <a:xfrm rot="5400000">
            <a:off x="1948371" y="4259322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DUT Functions/</a:t>
            </a:r>
          </a:p>
          <a:p>
            <a:pPr algn="ctr"/>
            <a:r>
              <a:rPr lang="en-US" sz="1000" b="1"/>
              <a:t>Tasks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 SoC Verification Architecture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7D4B34-3190-4F66-9E80-23AD15A79D7D}"/>
              </a:ext>
            </a:extLst>
          </p:cNvPr>
          <p:cNvSpPr/>
          <p:nvPr/>
        </p:nvSpPr>
        <p:spPr>
          <a:xfrm>
            <a:off x="7545112" y="1189811"/>
            <a:ext cx="38624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Standardized TB architecture:</a:t>
            </a:r>
          </a:p>
          <a:p>
            <a:pPr marL="285750" indent="-285750">
              <a:buFontTx/>
              <a:buChar char="-"/>
            </a:pPr>
            <a:r>
              <a:rPr lang="en-SG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: Minimal effort TB sim development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work.Tests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will just load the compiler generated traces into the memories and simulate the chip.</a:t>
            </a:r>
          </a:p>
          <a:p>
            <a:pPr marL="285750" indent="-285750"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Predefined DUT macro and connections to avoid mistakes.</a:t>
            </a:r>
          </a:p>
          <a:p>
            <a:pPr marL="285750" indent="-285750"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Uniform TB driver sequences.</a:t>
            </a:r>
          </a:p>
          <a:p>
            <a:pPr marL="285750" indent="-285750"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RW tasks for data injection,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. QSPI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transacions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/data memory loading sequences.</a:t>
            </a:r>
          </a:p>
          <a:p>
            <a:pPr marL="285750" indent="-285750"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Main test sequence is test dependent.</a:t>
            </a:r>
          </a:p>
          <a:p>
            <a:pPr marL="285750" indent="-285750"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All tests can be power profiled.</a:t>
            </a:r>
          </a:p>
        </p:txBody>
      </p:sp>
    </p:spTree>
    <p:extLst>
      <p:ext uri="{BB962C8B-B14F-4D97-AF65-F5344CB8AC3E}">
        <p14:creationId xmlns:p14="http://schemas.microsoft.com/office/powerpoint/2010/main" val="397916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A07258-3CD2-40AE-A5AC-D1D13AB444C4}"/>
              </a:ext>
            </a:extLst>
          </p:cNvPr>
          <p:cNvGrpSpPr/>
          <p:nvPr/>
        </p:nvGrpSpPr>
        <p:grpSpPr>
          <a:xfrm>
            <a:off x="899449" y="2552249"/>
            <a:ext cx="7480326" cy="4286199"/>
            <a:chOff x="863574" y="657721"/>
            <a:chExt cx="5647586" cy="32474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BA4E22-7870-4E1E-93D0-D72FC9F17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84841">
              <a:off x="4561492" y="1726945"/>
              <a:ext cx="1949668" cy="195621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116645-BFBF-4771-AB8C-509F389E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574" y="657721"/>
              <a:ext cx="4047439" cy="3247437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6253DFD-96C4-45E4-B7D7-0C30023A6674}"/>
                </a:ext>
              </a:extLst>
            </p:cNvPr>
            <p:cNvCxnSpPr/>
            <p:nvPr/>
          </p:nvCxnSpPr>
          <p:spPr>
            <a:xfrm flipH="1" flipV="1">
              <a:off x="4345920" y="2415787"/>
              <a:ext cx="779833" cy="3896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0A99549B-BDAF-4FC0-B218-736EB1724302}"/>
              </a:ext>
            </a:extLst>
          </p:cNvPr>
          <p:cNvSpPr txBox="1">
            <a:spLocks/>
          </p:cNvSpPr>
          <p:nvPr/>
        </p:nvSpPr>
        <p:spPr>
          <a:xfrm>
            <a:off x="1334209" y="0"/>
            <a:ext cx="10561173" cy="960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67" b="1" kern="1200" baseline="0">
                <a:solidFill>
                  <a:srgbClr val="003087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ctr"/>
            <a:r>
              <a:rPr lang="en-US" sz="3600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FPGA-based Verification Platform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2103593-0C02-411D-AB74-C48D9918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729" y="612942"/>
            <a:ext cx="4552804" cy="2975304"/>
          </a:xfrm>
        </p:spPr>
        <p:txBody>
          <a:bodyPr>
            <a:noAutofit/>
          </a:bodyPr>
          <a:lstStyle/>
          <a:p>
            <a:r>
              <a:rPr lang="en-US" sz="1600" dirty="0" err="1"/>
              <a:t>Digilent</a:t>
            </a:r>
            <a:r>
              <a:rPr lang="en-US" sz="1600" dirty="0"/>
              <a:t> </a:t>
            </a:r>
            <a:r>
              <a:rPr lang="en-US" sz="1600" dirty="0" err="1"/>
              <a:t>Genesys</a:t>
            </a:r>
            <a:r>
              <a:rPr lang="en-US" sz="1600" dirty="0"/>
              <a:t> 2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On-board FPGA: Xilinx Kintex-7™ FPGA (XC7K325T-2FFG900C)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Selectable IO voltage (1.8V-</a:t>
            </a:r>
            <a:r>
              <a:rPr lang="en-US" sz="1400" b="1" dirty="0"/>
              <a:t>3.3V</a:t>
            </a:r>
            <a:r>
              <a:rPr lang="en-US" sz="1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Micro SD card connector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Fully-populated 400-pin FMC HPC connector w/ ten GTX lanes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USB-UART Bridge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128x32 pixel OLED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16-bit VGA connector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10/100/1000 Ethernet 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1GB 1800Mbps on-board DDR3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Dedicated USB port for JTAG programming and data transfers</a:t>
            </a:r>
            <a:endParaRPr lang="en-US" sz="1600" dirty="0"/>
          </a:p>
        </p:txBody>
      </p:sp>
      <p:sp>
        <p:nvSpPr>
          <p:cNvPr id="14" name="TextBox 62">
            <a:extLst>
              <a:ext uri="{FF2B5EF4-FFF2-40B4-BE49-F238E27FC236}">
                <a16:creationId xmlns:a16="http://schemas.microsoft.com/office/drawing/2014/main" id="{DE13FF6E-A97A-426A-A915-83CC027CEF0F}"/>
              </a:ext>
            </a:extLst>
          </p:cNvPr>
          <p:cNvSpPr txBox="1"/>
          <p:nvPr/>
        </p:nvSpPr>
        <p:spPr>
          <a:xfrm>
            <a:off x="8188343" y="4392966"/>
            <a:ext cx="2805576" cy="1815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FF0000"/>
                </a:solidFill>
              </a:rPr>
              <a:t>Epsilon S2 extension PCB: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400-pin FMC connector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SDRAM chip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I2C EEPROM chip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Reset pushbutton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JTAG headers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I2C/SPI/QSPI headers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78" y="817274"/>
            <a:ext cx="2490288" cy="1733783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6145161" y="1956620"/>
            <a:ext cx="757084" cy="1907458"/>
          </a:xfrm>
          <a:custGeom>
            <a:avLst/>
            <a:gdLst>
              <a:gd name="connsiteX0" fmla="*/ 0 w 1170039"/>
              <a:gd name="connsiteY0" fmla="*/ 0 h 1818967"/>
              <a:gd name="connsiteX1" fmla="*/ 934065 w 1170039"/>
              <a:gd name="connsiteY1" fmla="*/ 432619 h 1818967"/>
              <a:gd name="connsiteX2" fmla="*/ 1170039 w 1170039"/>
              <a:gd name="connsiteY2" fmla="*/ 1818967 h 181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0039" h="1818967">
                <a:moveTo>
                  <a:pt x="0" y="0"/>
                </a:moveTo>
                <a:cubicBezTo>
                  <a:pt x="369529" y="64729"/>
                  <a:pt x="739058" y="129458"/>
                  <a:pt x="934065" y="432619"/>
                </a:cubicBezTo>
                <a:cubicBezTo>
                  <a:pt x="1129072" y="735780"/>
                  <a:pt x="1149555" y="1277373"/>
                  <a:pt x="1170039" y="181896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62">
            <a:extLst>
              <a:ext uri="{FF2B5EF4-FFF2-40B4-BE49-F238E27FC236}">
                <a16:creationId xmlns:a16="http://schemas.microsoft.com/office/drawing/2014/main" id="{DE13FF6E-A97A-426A-A915-83CC027CEF0F}"/>
              </a:ext>
            </a:extLst>
          </p:cNvPr>
          <p:cNvSpPr txBox="1"/>
          <p:nvPr/>
        </p:nvSpPr>
        <p:spPr>
          <a:xfrm>
            <a:off x="1590809" y="1166180"/>
            <a:ext cx="2321469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</a:rPr>
              <a:t>Customized Epsilon-S2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extension PCB to closely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emulate final chip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20494-D4DE-7F76-8A45-7EA1DA7B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4972-8215-45C1-ACEF-4E3AE20F0D93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6B374-53C1-9333-25F1-522CB3E37558}"/>
              </a:ext>
            </a:extLst>
          </p:cNvPr>
          <p:cNvSpPr txBox="1"/>
          <p:nvPr/>
        </p:nvSpPr>
        <p:spPr>
          <a:xfrm>
            <a:off x="950710" y="144115"/>
            <a:ext cx="5567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 dirty="0">
                <a:solidFill>
                  <a:srgbClr val="3333FF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Arial" panose="020B0604020202020204" pitchFamily="34" charset="0"/>
              </a:rPr>
              <a:t>FPGA emulation setup</a:t>
            </a:r>
          </a:p>
        </p:txBody>
      </p:sp>
      <p:pic>
        <p:nvPicPr>
          <p:cNvPr id="11" name="Picture 10" descr="A black circuit board with wires and a black cable&#10;&#10;Description automatically generated">
            <a:extLst>
              <a:ext uri="{FF2B5EF4-FFF2-40B4-BE49-F238E27FC236}">
                <a16:creationId xmlns:a16="http://schemas.microsoft.com/office/drawing/2014/main" id="{855122A5-C319-69E3-51F3-650C20CE2D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60" y="1929234"/>
            <a:ext cx="5041024" cy="3780768"/>
          </a:xfrm>
          <a:prstGeom prst="rect">
            <a:avLst/>
          </a:prstGeom>
        </p:spPr>
      </p:pic>
      <p:pic>
        <p:nvPicPr>
          <p:cNvPr id="12" name="Picture 11" descr="A computer monitor with a computer chip&#10;&#10;Description automatically generated">
            <a:extLst>
              <a:ext uri="{FF2B5EF4-FFF2-40B4-BE49-F238E27FC236}">
                <a16:creationId xmlns:a16="http://schemas.microsoft.com/office/drawing/2014/main" id="{33C55A1A-E304-74EF-1A34-DC6F853FFC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95" y="1929233"/>
            <a:ext cx="5041024" cy="3780768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956474E3-B422-93DB-F95F-E55BADF59A82}"/>
              </a:ext>
            </a:extLst>
          </p:cNvPr>
          <p:cNvSpPr txBox="1"/>
          <p:nvPr/>
        </p:nvSpPr>
        <p:spPr>
          <a:xfrm>
            <a:off x="3599626" y="3357952"/>
            <a:ext cx="145188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PACE run results printed on screen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089DB2-68F4-E1AF-84D6-821F68DA4BF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0216364" y="2923480"/>
            <a:ext cx="105507" cy="4455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2">
            <a:extLst>
              <a:ext uri="{FF2B5EF4-FFF2-40B4-BE49-F238E27FC236}">
                <a16:creationId xmlns:a16="http://schemas.microsoft.com/office/drawing/2014/main" id="{145116A6-58D3-69FA-B58D-87A2B071FE9E}"/>
              </a:ext>
            </a:extLst>
          </p:cNvPr>
          <p:cNvSpPr txBox="1"/>
          <p:nvPr/>
        </p:nvSpPr>
        <p:spPr>
          <a:xfrm>
            <a:off x="9407471" y="2071198"/>
            <a:ext cx="18288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JTAG connection to RISC-V based controller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5169C9C8-EBF0-5A86-33F7-BA684989FF2D}"/>
              </a:ext>
            </a:extLst>
          </p:cNvPr>
          <p:cNvSpPr txBox="1"/>
          <p:nvPr/>
        </p:nvSpPr>
        <p:spPr>
          <a:xfrm rot="20069615">
            <a:off x="6605202" y="3793949"/>
            <a:ext cx="6832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UART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2E1D170E-BF30-6A26-9E47-9865135B2D99}"/>
              </a:ext>
            </a:extLst>
          </p:cNvPr>
          <p:cNvSpPr txBox="1"/>
          <p:nvPr/>
        </p:nvSpPr>
        <p:spPr>
          <a:xfrm rot="20069615">
            <a:off x="6816217" y="4574284"/>
            <a:ext cx="68328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FPGA JTAG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40B18A79-F462-29A2-C3B1-24FE293E56B5}"/>
              </a:ext>
            </a:extLst>
          </p:cNvPr>
          <p:cNvSpPr txBox="1"/>
          <p:nvPr/>
        </p:nvSpPr>
        <p:spPr>
          <a:xfrm>
            <a:off x="6776457" y="2778833"/>
            <a:ext cx="6832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73C1F-305D-0685-D902-E559C4BF5655}"/>
              </a:ext>
            </a:extLst>
          </p:cNvPr>
          <p:cNvSpPr txBox="1"/>
          <p:nvPr/>
        </p:nvSpPr>
        <p:spPr>
          <a:xfrm>
            <a:off x="950710" y="778512"/>
            <a:ext cx="987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 PACE design coupled with a RISC-V CPU is synthesized and run on a FPGA board successfully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 PACE CGRA can run computation successfully</a:t>
            </a:r>
          </a:p>
        </p:txBody>
      </p:sp>
    </p:spTree>
    <p:extLst>
      <p:ext uri="{BB962C8B-B14F-4D97-AF65-F5344CB8AC3E}">
        <p14:creationId xmlns:p14="http://schemas.microsoft.com/office/powerpoint/2010/main" val="1398762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20494-D4DE-7F76-8A45-7EA1DA7B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4972-8215-45C1-ACEF-4E3AE20F0D93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6B374-53C1-9333-25F1-522CB3E37558}"/>
              </a:ext>
            </a:extLst>
          </p:cNvPr>
          <p:cNvSpPr txBox="1"/>
          <p:nvPr/>
        </p:nvSpPr>
        <p:spPr>
          <a:xfrm>
            <a:off x="950710" y="144115"/>
            <a:ext cx="887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 dirty="0">
                <a:solidFill>
                  <a:srgbClr val="3333FF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Test chip assembled on PCB for testing</a:t>
            </a:r>
          </a:p>
        </p:txBody>
      </p:sp>
      <p:pic>
        <p:nvPicPr>
          <p:cNvPr id="5" name="Picture 4" descr="A pair of green electronic components&#10;&#10;Description automatically generated">
            <a:extLst>
              <a:ext uri="{FF2B5EF4-FFF2-40B4-BE49-F238E27FC236}">
                <a16:creationId xmlns:a16="http://schemas.microsoft.com/office/drawing/2014/main" id="{F62A2AE2-6228-A186-621F-0B98C76507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25027" r="47140" b="31052"/>
          <a:stretch/>
        </p:blipFill>
        <p:spPr>
          <a:xfrm>
            <a:off x="8175724" y="3664374"/>
            <a:ext cx="3170443" cy="2340078"/>
          </a:xfrm>
          <a:prstGeom prst="rect">
            <a:avLst/>
          </a:prstGeom>
        </p:spPr>
      </p:pic>
      <p:pic>
        <p:nvPicPr>
          <p:cNvPr id="6" name="Picture 5" descr="A computer next to a device&#10;&#10;Description automatically generated">
            <a:extLst>
              <a:ext uri="{FF2B5EF4-FFF2-40B4-BE49-F238E27FC236}">
                <a16:creationId xmlns:a16="http://schemas.microsoft.com/office/drawing/2014/main" id="{33C299F8-6ED7-AF30-BC4D-5C5C27DFB5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t="2916" r="1666" b="1666"/>
          <a:stretch/>
        </p:blipFill>
        <p:spPr>
          <a:xfrm>
            <a:off x="1246500" y="1751685"/>
            <a:ext cx="6019800" cy="45148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FB2DB3-A231-ED29-71C0-DD83C1E0A8DF}"/>
              </a:ext>
            </a:extLst>
          </p:cNvPr>
          <p:cNvCxnSpPr>
            <a:cxnSpLocks/>
          </p:cNvCxnSpPr>
          <p:nvPr/>
        </p:nvCxnSpPr>
        <p:spPr>
          <a:xfrm flipV="1">
            <a:off x="6813755" y="3664374"/>
            <a:ext cx="1346043" cy="1358134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79417A-A67D-E1D3-18D7-0FDAF2847913}"/>
              </a:ext>
            </a:extLst>
          </p:cNvPr>
          <p:cNvCxnSpPr>
            <a:cxnSpLocks/>
          </p:cNvCxnSpPr>
          <p:nvPr/>
        </p:nvCxnSpPr>
        <p:spPr>
          <a:xfrm>
            <a:off x="6813755" y="5561194"/>
            <a:ext cx="1361969" cy="44325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E4186B-D427-8E9C-2F13-20B54E6C8DE3}"/>
              </a:ext>
            </a:extLst>
          </p:cNvPr>
          <p:cNvSpPr txBox="1"/>
          <p:nvPr/>
        </p:nvSpPr>
        <p:spPr>
          <a:xfrm>
            <a:off x="2283610" y="6257353"/>
            <a:ext cx="3697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Test laptop, oscilloscope and the PCB board</a:t>
            </a:r>
            <a:endParaRPr lang="en-SG" sz="1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E018F-1292-0D51-BA0F-DE4D93BF3F05}"/>
              </a:ext>
            </a:extLst>
          </p:cNvPr>
          <p:cNvSpPr txBox="1"/>
          <p:nvPr/>
        </p:nvSpPr>
        <p:spPr>
          <a:xfrm>
            <a:off x="8394341" y="6057050"/>
            <a:ext cx="2752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PACE assembled on PCB board</a:t>
            </a:r>
            <a:endParaRPr lang="en-SG" sz="1400" dirty="0"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37CC0B-F8B5-C980-CE91-745904F23435}"/>
              </a:ext>
            </a:extLst>
          </p:cNvPr>
          <p:cNvGrpSpPr/>
          <p:nvPr/>
        </p:nvGrpSpPr>
        <p:grpSpPr>
          <a:xfrm>
            <a:off x="8175724" y="1194473"/>
            <a:ext cx="2970781" cy="2298545"/>
            <a:chOff x="174958" y="780097"/>
            <a:chExt cx="2970781" cy="229854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6473BA-D21F-FB56-6EE2-A53F4E86E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6" t="21439" r="26154" b="15349"/>
            <a:stretch/>
          </p:blipFill>
          <p:spPr>
            <a:xfrm>
              <a:off x="174958" y="804114"/>
              <a:ext cx="2970781" cy="2053008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83C15CE-692C-DEF7-E57C-FC3EFB056976}"/>
                </a:ext>
              </a:extLst>
            </p:cNvPr>
            <p:cNvCxnSpPr>
              <a:cxnSpLocks/>
            </p:cNvCxnSpPr>
            <p:nvPr/>
          </p:nvCxnSpPr>
          <p:spPr>
            <a:xfrm>
              <a:off x="254548" y="1026318"/>
              <a:ext cx="280636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51853-F934-F8D6-E20D-20897F0D943E}"/>
                </a:ext>
              </a:extLst>
            </p:cNvPr>
            <p:cNvSpPr txBox="1"/>
            <p:nvPr/>
          </p:nvSpPr>
          <p:spPr>
            <a:xfrm rot="5400000">
              <a:off x="-13876" y="1707507"/>
              <a:ext cx="6238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 mm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BD01D1-F7B8-77FB-C967-F3EE76CE9EFD}"/>
                </a:ext>
              </a:extLst>
            </p:cNvPr>
            <p:cNvSpPr/>
            <p:nvPr/>
          </p:nvSpPr>
          <p:spPr>
            <a:xfrm>
              <a:off x="1839814" y="1190082"/>
              <a:ext cx="836721" cy="1216126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8x8 PE array</a:t>
              </a:r>
              <a:endParaRPr lang="en-SG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E20E66-0F93-C4FE-31E7-D6C4ED2C4C33}"/>
                </a:ext>
              </a:extLst>
            </p:cNvPr>
            <p:cNvSpPr txBox="1"/>
            <p:nvPr/>
          </p:nvSpPr>
          <p:spPr>
            <a:xfrm>
              <a:off x="1330770" y="780097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3.96mm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1B1EDE-DD85-19FB-B78E-FC9B0E373FD0}"/>
                </a:ext>
              </a:extLst>
            </p:cNvPr>
            <p:cNvSpPr/>
            <p:nvPr/>
          </p:nvSpPr>
          <p:spPr>
            <a:xfrm>
              <a:off x="459279" y="1145141"/>
              <a:ext cx="1152000" cy="1430821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RISC-V based controller</a:t>
              </a:r>
              <a:endParaRPr lang="en-SG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DDFC8-B1B5-668D-33BA-1C09FB9137E5}"/>
                </a:ext>
              </a:extLst>
            </p:cNvPr>
            <p:cNvSpPr txBox="1"/>
            <p:nvPr/>
          </p:nvSpPr>
          <p:spPr>
            <a:xfrm>
              <a:off x="758707" y="2924754"/>
              <a:ext cx="187367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Chip micrograph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042474-C0CC-8D37-BCD8-E2EBA9721293}"/>
                </a:ext>
              </a:extLst>
            </p:cNvPr>
            <p:cNvSpPr/>
            <p:nvPr/>
          </p:nvSpPr>
          <p:spPr>
            <a:xfrm>
              <a:off x="1695815" y="1190082"/>
              <a:ext cx="144000" cy="122400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SG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CGRA data memory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47CF7F-F5E5-8B97-8D09-2E8875590F0B}"/>
                </a:ext>
              </a:extLst>
            </p:cNvPr>
            <p:cNvSpPr/>
            <p:nvPr/>
          </p:nvSpPr>
          <p:spPr>
            <a:xfrm>
              <a:off x="2676535" y="1190082"/>
              <a:ext cx="144000" cy="122400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SG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CGRA data memory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7DE49B-087B-3E6A-CDE8-FD1DE7285D4E}"/>
                </a:ext>
              </a:extLst>
            </p:cNvPr>
            <p:cNvCxnSpPr>
              <a:cxnSpLocks/>
            </p:cNvCxnSpPr>
            <p:nvPr/>
          </p:nvCxnSpPr>
          <p:spPr>
            <a:xfrm>
              <a:off x="387567" y="804114"/>
              <a:ext cx="0" cy="1893774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6A70ABC-66DC-02D1-60D4-644CBEBD0C51}"/>
              </a:ext>
            </a:extLst>
          </p:cNvPr>
          <p:cNvSpPr txBox="1"/>
          <p:nvPr/>
        </p:nvSpPr>
        <p:spPr>
          <a:xfrm>
            <a:off x="950710" y="778512"/>
            <a:ext cx="987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 PACE SoC is taped out in UMC40nm process node and is assembled on PCB</a:t>
            </a:r>
          </a:p>
        </p:txBody>
      </p:sp>
    </p:spTree>
    <p:extLst>
      <p:ext uri="{BB962C8B-B14F-4D97-AF65-F5344CB8AC3E}">
        <p14:creationId xmlns:p14="http://schemas.microsoft.com/office/powerpoint/2010/main" val="65911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B50069-1E94-A840-8E97-EA8CE72D6D68}"/>
              </a:ext>
            </a:extLst>
          </p:cNvPr>
          <p:cNvSpPr txBox="1"/>
          <p:nvPr/>
        </p:nvSpPr>
        <p:spPr>
          <a:xfrm>
            <a:off x="539361" y="3460376"/>
            <a:ext cx="7738999" cy="286232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000" dirty="0">
              <a:solidFill>
                <a:srgbClr val="004282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Parallelism is fully exposed at software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Past dataflow architectures did not succeed as complex hardware determined when an instruction would execute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4282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accent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PACE: Dataflow computing with a twist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Simple, parallel hardware: low power, high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Smart software compiler </a:t>
            </a: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spells out </a:t>
            </a:r>
            <a:r>
              <a:rPr lang="en-US" sz="2000" dirty="0" err="1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spatio</a:t>
            </a:r>
            <a:r>
              <a:rPr lang="en-US" sz="20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-temporal schedule of instructions completely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B99912D2-2C40-9C4F-B941-0E49F8F82120}"/>
              </a:ext>
            </a:extLst>
          </p:cNvPr>
          <p:cNvSpPr/>
          <p:nvPr/>
        </p:nvSpPr>
        <p:spPr>
          <a:xfrm>
            <a:off x="0" y="631737"/>
            <a:ext cx="12192000" cy="458554"/>
          </a:xfrm>
          <a:prstGeom prst="foldedCorner">
            <a:avLst/>
          </a:prstGeom>
          <a:solidFill>
            <a:srgbClr val="E8EEF8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Move from sequential to parallel dataflow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D4AE2-9E45-2E47-B6C7-C14F47EE2A61}"/>
              </a:ext>
            </a:extLst>
          </p:cNvPr>
          <p:cNvSpPr/>
          <p:nvPr/>
        </p:nvSpPr>
        <p:spPr>
          <a:xfrm>
            <a:off x="1894908" y="22763"/>
            <a:ext cx="888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 Innovation: Dataflow computing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A923D5-71C6-8B41-89D6-62F8F86C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329" y="1216904"/>
            <a:ext cx="4429898" cy="22998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CFFCB-DE03-6C4B-B6B1-83134CF33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97" b="10361"/>
          <a:stretch/>
        </p:blipFill>
        <p:spPr>
          <a:xfrm>
            <a:off x="8286068" y="3643416"/>
            <a:ext cx="2963159" cy="1088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CB235-D360-974C-961C-0CB975E6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363" y="1235937"/>
            <a:ext cx="3954552" cy="23036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BB77028E-2C43-4643-811B-4A1A60238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027" y="4858798"/>
            <a:ext cx="1790853" cy="17908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61774-1E53-AA2F-68E6-D7B6D3D1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D1F25-A55A-7F4B-A4AC-A2323AA6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317" y="5337413"/>
            <a:ext cx="1304229" cy="7303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005340-8534-D54E-9387-B6AC1033E9D0}"/>
              </a:ext>
            </a:extLst>
          </p:cNvPr>
          <p:cNvSpPr/>
          <p:nvPr/>
        </p:nvSpPr>
        <p:spPr>
          <a:xfrm>
            <a:off x="974186" y="52792"/>
            <a:ext cx="10301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 Innovation: Let Software Define Hardware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15436D8-574B-1B46-8F57-218A334AEA2A}"/>
              </a:ext>
            </a:extLst>
          </p:cNvPr>
          <p:cNvGraphicFramePr>
            <a:graphicFrameLocks/>
          </p:cNvGraphicFramePr>
          <p:nvPr/>
        </p:nvGraphicFramePr>
        <p:xfrm>
          <a:off x="-573761" y="725923"/>
          <a:ext cx="5658485" cy="3032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A8D0E68-3992-2B46-908B-899DA98C16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819" r="58537"/>
          <a:stretch/>
        </p:blipFill>
        <p:spPr>
          <a:xfrm>
            <a:off x="265787" y="864141"/>
            <a:ext cx="609601" cy="547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9AEC99-F8CF-DE44-881A-D68A07CCB5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691" y="2002998"/>
            <a:ext cx="648350" cy="430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CA7B5-89E2-3E4E-8215-F19A4A3B60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630" y="3149229"/>
            <a:ext cx="670403" cy="37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1A84D-2C39-AF49-8AB9-D1E41D1361AB}"/>
              </a:ext>
            </a:extLst>
          </p:cNvPr>
          <p:cNvSpPr txBox="1"/>
          <p:nvPr/>
        </p:nvSpPr>
        <p:spPr>
          <a:xfrm>
            <a:off x="9362401" y="4422623"/>
            <a:ext cx="2423673" cy="58477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Software-Defined Hardware </a:t>
            </a:r>
            <a:r>
              <a:rPr lang="en-US" sz="1600" dirty="0" err="1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Programme</a:t>
            </a:r>
            <a:endParaRPr lang="en-US" sz="1600" dirty="0">
              <a:solidFill>
                <a:srgbClr val="004282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BDACA8F1-AAA3-D94A-BB15-14607AEF8DCC}"/>
              </a:ext>
            </a:extLst>
          </p:cNvPr>
          <p:cNvSpPr/>
          <p:nvPr/>
        </p:nvSpPr>
        <p:spPr>
          <a:xfrm>
            <a:off x="9193303" y="924694"/>
            <a:ext cx="2785006" cy="723460"/>
          </a:xfrm>
          <a:prstGeom prst="parallelogram">
            <a:avLst>
              <a:gd name="adj" fmla="val 9427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1E374F2-8E44-7441-AFB1-FD1EF9643CCB}"/>
              </a:ext>
            </a:extLst>
          </p:cNvPr>
          <p:cNvSpPr/>
          <p:nvPr/>
        </p:nvSpPr>
        <p:spPr>
          <a:xfrm>
            <a:off x="9180317" y="1808728"/>
            <a:ext cx="2785006" cy="723460"/>
          </a:xfrm>
          <a:prstGeom prst="parallelogram">
            <a:avLst>
              <a:gd name="adj" fmla="val 9427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BA6F2A67-AA3A-8040-A75A-2F42C75ECCEF}"/>
              </a:ext>
            </a:extLst>
          </p:cNvPr>
          <p:cNvSpPr/>
          <p:nvPr/>
        </p:nvSpPr>
        <p:spPr>
          <a:xfrm>
            <a:off x="9193303" y="2692264"/>
            <a:ext cx="2785006" cy="723460"/>
          </a:xfrm>
          <a:prstGeom prst="parallelogram">
            <a:avLst>
              <a:gd name="adj" fmla="val 9427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48B65F-E364-7D48-AC76-BF5AC4AF2C2D}"/>
              </a:ext>
            </a:extLst>
          </p:cNvPr>
          <p:cNvCxnSpPr>
            <a:cxnSpLocks/>
          </p:cNvCxnSpPr>
          <p:nvPr/>
        </p:nvCxnSpPr>
        <p:spPr>
          <a:xfrm>
            <a:off x="10229584" y="2209934"/>
            <a:ext cx="0" cy="370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516BA-D48B-3743-BAB4-6A07A4EC1A84}"/>
              </a:ext>
            </a:extLst>
          </p:cNvPr>
          <p:cNvCxnSpPr>
            <a:cxnSpLocks/>
            <a:stCxn id="56" idx="4"/>
            <a:endCxn id="57" idx="7"/>
          </p:cNvCxnSpPr>
          <p:nvPr/>
        </p:nvCxnSpPr>
        <p:spPr>
          <a:xfrm flipH="1">
            <a:off x="10435673" y="2229492"/>
            <a:ext cx="891050" cy="423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443F44-3DD3-344F-92A4-D9973E3EE488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>
            <a:off x="10229584" y="1312310"/>
            <a:ext cx="1097139" cy="389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070E02D-A867-8D4C-8713-A75425E4F475}"/>
              </a:ext>
            </a:extLst>
          </p:cNvPr>
          <p:cNvSpPr/>
          <p:nvPr/>
        </p:nvSpPr>
        <p:spPr>
          <a:xfrm>
            <a:off x="5146972" y="1093145"/>
            <a:ext cx="582908" cy="52745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38BB51-EFE3-E542-9342-4649BA97D850}"/>
              </a:ext>
            </a:extLst>
          </p:cNvPr>
          <p:cNvSpPr/>
          <p:nvPr/>
        </p:nvSpPr>
        <p:spPr>
          <a:xfrm>
            <a:off x="4727210" y="1953616"/>
            <a:ext cx="582908" cy="52745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*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2D0C18-0B58-4943-82D9-0AFBAEED80D3}"/>
              </a:ext>
            </a:extLst>
          </p:cNvPr>
          <p:cNvSpPr/>
          <p:nvPr/>
        </p:nvSpPr>
        <p:spPr>
          <a:xfrm>
            <a:off x="5635223" y="1958375"/>
            <a:ext cx="582908" cy="52745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&lt;&lt;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673617-20AE-CD47-AF36-369C296F1391}"/>
              </a:ext>
            </a:extLst>
          </p:cNvPr>
          <p:cNvSpPr/>
          <p:nvPr/>
        </p:nvSpPr>
        <p:spPr>
          <a:xfrm>
            <a:off x="5162516" y="2814086"/>
            <a:ext cx="582908" cy="52745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4F7E61-239E-574E-8FDC-735E4C240A03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5018663" y="1620596"/>
            <a:ext cx="419762" cy="333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39FE6A-5557-3746-8168-EB66A44D80F4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>
            <a:off x="5438426" y="1620596"/>
            <a:ext cx="488250" cy="337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8FC6BB-32B4-AF45-A7CC-EA7EEB148F9E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5453971" y="2485826"/>
            <a:ext cx="472706" cy="328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63B723-3DD8-414F-8EBA-E730512ED53B}"/>
              </a:ext>
            </a:extLst>
          </p:cNvPr>
          <p:cNvCxnSpPr>
            <a:stCxn id="23" idx="4"/>
            <a:endCxn id="25" idx="0"/>
          </p:cNvCxnSpPr>
          <p:nvPr/>
        </p:nvCxnSpPr>
        <p:spPr>
          <a:xfrm>
            <a:off x="5018663" y="2481067"/>
            <a:ext cx="435307" cy="333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C4A8BE-45CE-5E41-8636-85E16F54FF5C}"/>
              </a:ext>
            </a:extLst>
          </p:cNvPr>
          <p:cNvGrpSpPr/>
          <p:nvPr/>
        </p:nvGrpSpPr>
        <p:grpSpPr>
          <a:xfrm>
            <a:off x="6440907" y="1448501"/>
            <a:ext cx="1619190" cy="1472488"/>
            <a:chOff x="5666229" y="2028267"/>
            <a:chExt cx="1905001" cy="18397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26A848-0E25-D648-8A32-095AAE9EDDBD}"/>
                </a:ext>
              </a:extLst>
            </p:cNvPr>
            <p:cNvSpPr/>
            <p:nvPr/>
          </p:nvSpPr>
          <p:spPr>
            <a:xfrm>
              <a:off x="5666230" y="2028267"/>
              <a:ext cx="762000" cy="7343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F0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3AE907F-F80F-F343-A0EB-B27591D2057B}"/>
                </a:ext>
              </a:extLst>
            </p:cNvPr>
            <p:cNvSpPr/>
            <p:nvPr/>
          </p:nvSpPr>
          <p:spPr>
            <a:xfrm>
              <a:off x="6809230" y="2028267"/>
              <a:ext cx="762000" cy="7343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F1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8F992C-8FDC-814B-9B34-B968AF538A71}"/>
                </a:ext>
              </a:extLst>
            </p:cNvPr>
            <p:cNvSpPr/>
            <p:nvPr/>
          </p:nvSpPr>
          <p:spPr>
            <a:xfrm>
              <a:off x="5666229" y="3133597"/>
              <a:ext cx="762000" cy="7343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F2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551C87-917C-9242-B9E1-A8D24EC7C276}"/>
                </a:ext>
              </a:extLst>
            </p:cNvPr>
            <p:cNvSpPr/>
            <p:nvPr/>
          </p:nvSpPr>
          <p:spPr>
            <a:xfrm>
              <a:off x="6809229" y="3133597"/>
              <a:ext cx="762000" cy="7343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F3</a:t>
              </a:r>
            </a:p>
          </p:txBody>
        </p:sp>
        <p:sp>
          <p:nvSpPr>
            <p:cNvPr id="35" name="Left-Right Arrow 2">
              <a:extLst>
                <a:ext uri="{FF2B5EF4-FFF2-40B4-BE49-F238E27FC236}">
                  <a16:creationId xmlns:a16="http://schemas.microsoft.com/office/drawing/2014/main" id="{6A78E86C-84AB-5845-A9B3-8DE426D75CDE}"/>
                </a:ext>
              </a:extLst>
            </p:cNvPr>
            <p:cNvSpPr/>
            <p:nvPr/>
          </p:nvSpPr>
          <p:spPr>
            <a:xfrm>
              <a:off x="6428230" y="2357917"/>
              <a:ext cx="381000" cy="187002"/>
            </a:xfrm>
            <a:prstGeom prst="leftRightArrow">
              <a:avLst>
                <a:gd name="adj1" fmla="val 31391"/>
                <a:gd name="adj2" fmla="val 3030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6" name="Left-Right Arrow 2">
            <a:extLst>
              <a:ext uri="{FF2B5EF4-FFF2-40B4-BE49-F238E27FC236}">
                <a16:creationId xmlns:a16="http://schemas.microsoft.com/office/drawing/2014/main" id="{4ACE4FA5-DD64-5B4D-8E2B-F5AEE6B98640}"/>
              </a:ext>
            </a:extLst>
          </p:cNvPr>
          <p:cNvSpPr/>
          <p:nvPr/>
        </p:nvSpPr>
        <p:spPr>
          <a:xfrm>
            <a:off x="7088583" y="2558308"/>
            <a:ext cx="323838" cy="149675"/>
          </a:xfrm>
          <a:prstGeom prst="leftRightArrow">
            <a:avLst>
              <a:gd name="adj1" fmla="val 31391"/>
              <a:gd name="adj2" fmla="val 3030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Left-Right Arrow 2">
            <a:extLst>
              <a:ext uri="{FF2B5EF4-FFF2-40B4-BE49-F238E27FC236}">
                <a16:creationId xmlns:a16="http://schemas.microsoft.com/office/drawing/2014/main" id="{9485D359-7E3C-7C4E-846F-319101D4C697}"/>
              </a:ext>
            </a:extLst>
          </p:cNvPr>
          <p:cNvSpPr/>
          <p:nvPr/>
        </p:nvSpPr>
        <p:spPr>
          <a:xfrm rot="16200000">
            <a:off x="6625223" y="2105274"/>
            <a:ext cx="304949" cy="158946"/>
          </a:xfrm>
          <a:prstGeom prst="leftRightArrow">
            <a:avLst>
              <a:gd name="adj1" fmla="val 31391"/>
              <a:gd name="adj2" fmla="val 3030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Left-Right Arrow 2">
            <a:extLst>
              <a:ext uri="{FF2B5EF4-FFF2-40B4-BE49-F238E27FC236}">
                <a16:creationId xmlns:a16="http://schemas.microsoft.com/office/drawing/2014/main" id="{EFFCD420-8845-5B45-854A-5C7D2BF4F59F}"/>
              </a:ext>
            </a:extLst>
          </p:cNvPr>
          <p:cNvSpPr/>
          <p:nvPr/>
        </p:nvSpPr>
        <p:spPr>
          <a:xfrm rot="16200000">
            <a:off x="7598488" y="2105273"/>
            <a:ext cx="304949" cy="158946"/>
          </a:xfrm>
          <a:prstGeom prst="leftRightArrow">
            <a:avLst>
              <a:gd name="adj1" fmla="val 31391"/>
              <a:gd name="adj2" fmla="val 3030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09BDF8D1-F674-2140-818E-3FADDE7FBB98}"/>
              </a:ext>
            </a:extLst>
          </p:cNvPr>
          <p:cNvSpPr/>
          <p:nvPr/>
        </p:nvSpPr>
        <p:spPr>
          <a:xfrm>
            <a:off x="9711443" y="969308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F0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9938B934-EB87-2747-B921-BF17FF9875E8}"/>
              </a:ext>
            </a:extLst>
          </p:cNvPr>
          <p:cNvSpPr/>
          <p:nvPr/>
        </p:nvSpPr>
        <p:spPr>
          <a:xfrm>
            <a:off x="10812492" y="969308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F1</a:t>
            </a: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9AD2D826-76ED-4C44-A741-691E1AE81573}"/>
              </a:ext>
            </a:extLst>
          </p:cNvPr>
          <p:cNvSpPr/>
          <p:nvPr/>
        </p:nvSpPr>
        <p:spPr>
          <a:xfrm>
            <a:off x="9322838" y="1357261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F2</a:t>
            </a: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569FBC00-CB77-1A4D-9E91-B55BC5B62EAE}"/>
              </a:ext>
            </a:extLst>
          </p:cNvPr>
          <p:cNvSpPr/>
          <p:nvPr/>
        </p:nvSpPr>
        <p:spPr>
          <a:xfrm>
            <a:off x="10410933" y="1357261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F3</a:t>
            </a: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E77FD58C-6031-A549-BDFB-A9377BB77A17}"/>
              </a:ext>
            </a:extLst>
          </p:cNvPr>
          <p:cNvSpPr/>
          <p:nvPr/>
        </p:nvSpPr>
        <p:spPr>
          <a:xfrm>
            <a:off x="9711443" y="1853604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F0</a:t>
            </a:r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E9640B44-3D2E-874A-ACF1-F59C94BF24E7}"/>
              </a:ext>
            </a:extLst>
          </p:cNvPr>
          <p:cNvSpPr/>
          <p:nvPr/>
        </p:nvSpPr>
        <p:spPr>
          <a:xfrm>
            <a:off x="10812492" y="1853604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F1</a:t>
            </a:r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CBD38C3E-A19B-D844-A922-DDC5B820D46E}"/>
              </a:ext>
            </a:extLst>
          </p:cNvPr>
          <p:cNvSpPr/>
          <p:nvPr/>
        </p:nvSpPr>
        <p:spPr>
          <a:xfrm>
            <a:off x="9322838" y="2241557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F2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8DAE6E0A-DDE7-DB47-8BD3-03E61078AC6F}"/>
              </a:ext>
            </a:extLst>
          </p:cNvPr>
          <p:cNvSpPr/>
          <p:nvPr/>
        </p:nvSpPr>
        <p:spPr>
          <a:xfrm>
            <a:off x="10423887" y="2241557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F3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EADDDC11-C2D9-774F-88F2-5240D203EC86}"/>
              </a:ext>
            </a:extLst>
          </p:cNvPr>
          <p:cNvSpPr/>
          <p:nvPr/>
        </p:nvSpPr>
        <p:spPr>
          <a:xfrm>
            <a:off x="9711443" y="2737900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F0</a:t>
            </a: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FBBDE539-AC57-CD40-999D-7EF573E76EBD}"/>
              </a:ext>
            </a:extLst>
          </p:cNvPr>
          <p:cNvSpPr/>
          <p:nvPr/>
        </p:nvSpPr>
        <p:spPr>
          <a:xfrm>
            <a:off x="10812492" y="2737900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F1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F07D99CA-9783-C94B-84CD-73B6AAD07A05}"/>
              </a:ext>
            </a:extLst>
          </p:cNvPr>
          <p:cNvSpPr/>
          <p:nvPr/>
        </p:nvSpPr>
        <p:spPr>
          <a:xfrm>
            <a:off x="9322838" y="3125852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F2</a:t>
            </a: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616E7EBF-1A7F-B741-A118-996DD092B1F9}"/>
              </a:ext>
            </a:extLst>
          </p:cNvPr>
          <p:cNvSpPr/>
          <p:nvPr/>
        </p:nvSpPr>
        <p:spPr>
          <a:xfrm>
            <a:off x="10423887" y="3125852"/>
            <a:ext cx="1036282" cy="250398"/>
          </a:xfrm>
          <a:prstGeom prst="parallelogram">
            <a:avLst>
              <a:gd name="adj" fmla="val 928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1ACF89-95E9-6440-BED0-33660A8B9C3B}"/>
              </a:ext>
            </a:extLst>
          </p:cNvPr>
          <p:cNvSpPr/>
          <p:nvPr/>
        </p:nvSpPr>
        <p:spPr>
          <a:xfrm>
            <a:off x="8286784" y="1030230"/>
            <a:ext cx="845660" cy="5774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Time 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E136C96-D93A-7944-BCFB-0928AD3638CD}"/>
              </a:ext>
            </a:extLst>
          </p:cNvPr>
          <p:cNvSpPr/>
          <p:nvPr/>
        </p:nvSpPr>
        <p:spPr>
          <a:xfrm>
            <a:off x="8266184" y="1907986"/>
            <a:ext cx="866262" cy="5774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Time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D014E54-4347-CF48-84C5-DC47B7D49216}"/>
              </a:ext>
            </a:extLst>
          </p:cNvPr>
          <p:cNvSpPr/>
          <p:nvPr/>
        </p:nvSpPr>
        <p:spPr>
          <a:xfrm>
            <a:off x="8266183" y="2792308"/>
            <a:ext cx="866262" cy="5774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Time 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17AC94-43AA-8D4B-8130-B7C1BF555597}"/>
              </a:ext>
            </a:extLst>
          </p:cNvPr>
          <p:cNvSpPr/>
          <p:nvPr/>
        </p:nvSpPr>
        <p:spPr>
          <a:xfrm>
            <a:off x="9938130" y="784857"/>
            <a:ext cx="582908" cy="52745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+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654CB86-9938-B54A-B1B9-35DD6467342B}"/>
              </a:ext>
            </a:extLst>
          </p:cNvPr>
          <p:cNvSpPr/>
          <p:nvPr/>
        </p:nvSpPr>
        <p:spPr>
          <a:xfrm>
            <a:off x="9938130" y="1682481"/>
            <a:ext cx="582908" cy="52745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*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945F07-3339-BF41-8002-32DAB9924E8C}"/>
              </a:ext>
            </a:extLst>
          </p:cNvPr>
          <p:cNvSpPr/>
          <p:nvPr/>
        </p:nvSpPr>
        <p:spPr>
          <a:xfrm>
            <a:off x="11035269" y="1702039"/>
            <a:ext cx="582908" cy="52745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&lt;&lt;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6073838-0322-A545-8BE7-0715B2283413}"/>
              </a:ext>
            </a:extLst>
          </p:cNvPr>
          <p:cNvSpPr/>
          <p:nvPr/>
        </p:nvSpPr>
        <p:spPr>
          <a:xfrm>
            <a:off x="9938130" y="2575548"/>
            <a:ext cx="582908" cy="52745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-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A53CAF-BFD1-4C4C-ADE3-13D2F66BAC28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10229584" y="1312310"/>
            <a:ext cx="0" cy="370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U-Turn Arrow 12">
            <a:extLst>
              <a:ext uri="{FF2B5EF4-FFF2-40B4-BE49-F238E27FC236}">
                <a16:creationId xmlns:a16="http://schemas.microsoft.com/office/drawing/2014/main" id="{D1857DFC-2CB3-E64C-ABAA-37E54480DB84}"/>
              </a:ext>
            </a:extLst>
          </p:cNvPr>
          <p:cNvSpPr/>
          <p:nvPr/>
        </p:nvSpPr>
        <p:spPr>
          <a:xfrm rot="16200000">
            <a:off x="3819640" y="1884059"/>
            <a:ext cx="1980604" cy="601521"/>
          </a:xfrm>
          <a:prstGeom prst="uturnArrow">
            <a:avLst>
              <a:gd name="adj1" fmla="val 10955"/>
              <a:gd name="adj2" fmla="val 25000"/>
              <a:gd name="adj3" fmla="val 23597"/>
              <a:gd name="adj4" fmla="val 43750"/>
              <a:gd name="adj5" fmla="val 7780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BBD2D3-7496-3449-916F-BE6C69CE2C3B}"/>
              </a:ext>
            </a:extLst>
          </p:cNvPr>
          <p:cNvSpPr txBox="1"/>
          <p:nvPr/>
        </p:nvSpPr>
        <p:spPr>
          <a:xfrm>
            <a:off x="0" y="3875732"/>
            <a:ext cx="6577643" cy="1477328"/>
          </a:xfrm>
          <a:prstGeom prst="rect">
            <a:avLst/>
          </a:prstGeom>
          <a:solidFill>
            <a:srgbClr val="E8EEF8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Coarse-Grained Reconfigurable Array (CGRA) at NUS</a:t>
            </a:r>
          </a:p>
          <a:p>
            <a:endParaRPr lang="en-US" dirty="0">
              <a:solidFill>
                <a:schemeClr val="accent2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Top international CGRA research group: PI Mitra,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Peh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Award-winning theoretically optimal CGRA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Edge CGRA with highest compute-efficiency</a:t>
            </a:r>
          </a:p>
        </p:txBody>
      </p:sp>
      <p:pic>
        <p:nvPicPr>
          <p:cNvPr id="65" name="Picture 2" descr="Wearable-2 (web).jpg">
            <a:extLst>
              <a:ext uri="{FF2B5EF4-FFF2-40B4-BE49-F238E27FC236}">
                <a16:creationId xmlns:a16="http://schemas.microsoft.com/office/drawing/2014/main" id="{6ABD3F71-0732-2B45-A51C-F44D7C134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 r="33139" b="-3567"/>
          <a:stretch/>
        </p:blipFill>
        <p:spPr bwMode="auto">
          <a:xfrm>
            <a:off x="3304325" y="5617026"/>
            <a:ext cx="1082197" cy="91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245035-0082-DD4A-B51B-AD2DB338704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" r="5" b="2985"/>
          <a:stretch/>
        </p:blipFill>
        <p:spPr>
          <a:xfrm>
            <a:off x="2230292" y="5617026"/>
            <a:ext cx="1087466" cy="91439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C62E820-CC48-654D-8EBA-2048F15369D1}"/>
              </a:ext>
            </a:extLst>
          </p:cNvPr>
          <p:cNvSpPr txBox="1"/>
          <p:nvPr/>
        </p:nvSpPr>
        <p:spPr>
          <a:xfrm>
            <a:off x="8159098" y="6218847"/>
            <a:ext cx="2176655" cy="58477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Configurable </a:t>
            </a:r>
          </a:p>
          <a:p>
            <a:r>
              <a:rPr lang="en-US" sz="16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Spatial Accelerator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6B848E-7E04-A24F-B511-78869D2F82C6}"/>
              </a:ext>
            </a:extLst>
          </p:cNvPr>
          <p:cNvSpPr txBox="1"/>
          <p:nvPr/>
        </p:nvSpPr>
        <p:spPr>
          <a:xfrm>
            <a:off x="6519414" y="5999208"/>
            <a:ext cx="1683447" cy="83099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Samsung</a:t>
            </a:r>
            <a:br>
              <a:rPr lang="en-US" sz="16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Reconfigurable Processor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64F32-0B4B-134D-ABE7-5C9E9E7DE2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0818" y="3885712"/>
            <a:ext cx="1482043" cy="1455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05EF3-396F-E342-B320-9490DC70E6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9221" y="3885712"/>
            <a:ext cx="993611" cy="1444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3F776C-9F5E-9D4C-B73F-605CA3CE27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4383" y="5424032"/>
            <a:ext cx="816645" cy="53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A19B5-811C-6941-B3A4-661695D70E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11443" y="3614444"/>
            <a:ext cx="1460922" cy="74441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469B89C-6D5B-6C4E-B13E-7F5C1E13705B}"/>
              </a:ext>
            </a:extLst>
          </p:cNvPr>
          <p:cNvSpPr txBox="1"/>
          <p:nvPr/>
        </p:nvSpPr>
        <p:spPr>
          <a:xfrm>
            <a:off x="9362401" y="5150896"/>
            <a:ext cx="2675135" cy="923330"/>
          </a:xfrm>
          <a:prstGeom prst="rect">
            <a:avLst/>
          </a:prstGeom>
          <a:solidFill>
            <a:srgbClr val="E8EEF8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Poor compiler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Server vs. edge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Hardware vs. systems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2F2B2B-0825-4779-B371-B31A9EE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2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9356AF-88AF-5ACE-924A-E75B88AC1906}"/>
              </a:ext>
            </a:extLst>
          </p:cNvPr>
          <p:cNvSpPr/>
          <p:nvPr/>
        </p:nvSpPr>
        <p:spPr>
          <a:xfrm>
            <a:off x="199775" y="119755"/>
            <a:ext cx="11689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 </a:t>
            </a:r>
            <a:r>
              <a:rPr lang="en-US" sz="3200" b="1" dirty="0" err="1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Programme</a:t>
            </a:r>
            <a: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: A synergistic Cross-Layer Approach</a:t>
            </a:r>
            <a:r>
              <a:rPr lang="en-US" sz="3200" b="1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886C9A7-CE2D-63BB-F231-389A22387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91" y="587065"/>
            <a:ext cx="9610578" cy="45397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ED3E3F8-FB11-5873-B89B-027111B424A9}"/>
              </a:ext>
            </a:extLst>
          </p:cNvPr>
          <p:cNvSpPr txBox="1"/>
          <p:nvPr/>
        </p:nvSpPr>
        <p:spPr>
          <a:xfrm>
            <a:off x="199775" y="5126785"/>
            <a:ext cx="11812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SG" sz="1400" dirty="0">
                <a:latin typeface="Bookman Old Style" panose="02050604050505020204" pitchFamily="18" charset="0"/>
              </a:rPr>
              <a:t>Significant innovations in architecture, compiler, application optimizations to realize the software-defined edge accelerator vision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SG" sz="1400" dirty="0">
                <a:latin typeface="Bookman Old Style" panose="02050604050505020204" pitchFamily="18" charset="0"/>
              </a:rPr>
              <a:t>Fully functional software-defined Coarse-Grained Reconfigurable Array (CGRA) accelerator chip with the highest energy efficiency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SG" sz="1400" dirty="0">
                <a:latin typeface="Bookman Old Style" panose="02050604050505020204" pitchFamily="18" charset="0"/>
              </a:rPr>
              <a:t>World’s first end-to-end software development framework for CGRAs with best quality mapping and shortest compilation time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SG" sz="1400" dirty="0">
                <a:latin typeface="Bookman Old Style" panose="02050604050505020204" pitchFamily="18" charset="0"/>
              </a:rPr>
              <a:t>Demonstration of complete edge analytics applications (speech and gesture recognition) on PACE SoC development platform</a:t>
            </a:r>
          </a:p>
          <a:p>
            <a:pPr marL="285750" indent="-285750">
              <a:buFont typeface="Wingdings" pitchFamily="2" charset="2"/>
              <a:buChar char="Ø"/>
            </a:pPr>
            <a:endParaRPr lang="en-SG" sz="1400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EF47EF02-7BC0-2C8A-E1A7-E4D6054D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7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D04449-E0EA-6D46-8256-F5D7F4BC43B6}"/>
              </a:ext>
            </a:extLst>
          </p:cNvPr>
          <p:cNvSpPr/>
          <p:nvPr/>
        </p:nvSpPr>
        <p:spPr>
          <a:xfrm>
            <a:off x="217838" y="77882"/>
            <a:ext cx="116895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PACE: Software-Programmable CGRA Accelerator</a:t>
            </a:r>
          </a:p>
          <a:p>
            <a:pPr algn="ctr"/>
            <a: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Dataflow Computing: Let Software Define Hardware</a:t>
            </a:r>
            <a:br>
              <a:rPr lang="en-US" sz="3200" b="1" dirty="0">
                <a:solidFill>
                  <a:srgbClr val="3333FF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004282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93" name="Picture 392">
            <a:extLst>
              <a:ext uri="{FF2B5EF4-FFF2-40B4-BE49-F238E27FC236}">
                <a16:creationId xmlns:a16="http://schemas.microsoft.com/office/drawing/2014/main" id="{3915CF52-5ACA-A765-97CB-8E035332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95" y="1357114"/>
            <a:ext cx="1872357" cy="1699114"/>
          </a:xfrm>
          <a:prstGeom prst="rect">
            <a:avLst/>
          </a:prstGeom>
        </p:spPr>
      </p:pic>
      <p:sp>
        <p:nvSpPr>
          <p:cNvPr id="394" name="TextBox 393">
            <a:extLst>
              <a:ext uri="{FF2B5EF4-FFF2-40B4-BE49-F238E27FC236}">
                <a16:creationId xmlns:a16="http://schemas.microsoft.com/office/drawing/2014/main" id="{0551B7EA-5ACC-A4B0-427B-E32FDECC3301}"/>
              </a:ext>
            </a:extLst>
          </p:cNvPr>
          <p:cNvSpPr txBox="1"/>
          <p:nvPr/>
        </p:nvSpPr>
        <p:spPr>
          <a:xfrm>
            <a:off x="2016895" y="3056228"/>
            <a:ext cx="1603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000" b="1" dirty="0">
                <a:latin typeface="Nunito" pitchFamily="2" charset="0"/>
              </a:rPr>
              <a:t>CGRA (Coarse-Grained </a:t>
            </a:r>
            <a:br>
              <a:rPr lang="en-SG" sz="1000" b="1" dirty="0">
                <a:latin typeface="Nunito" pitchFamily="2" charset="0"/>
              </a:rPr>
            </a:br>
            <a:r>
              <a:rPr lang="en-SG" sz="1000" b="1" dirty="0">
                <a:latin typeface="Nunito" pitchFamily="2" charset="0"/>
              </a:rPr>
              <a:t>Reconfigurable Array)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0D0F570-FB25-1AF9-4745-E216533D7E0F}"/>
              </a:ext>
            </a:extLst>
          </p:cNvPr>
          <p:cNvSpPr txBox="1"/>
          <p:nvPr/>
        </p:nvSpPr>
        <p:spPr>
          <a:xfrm>
            <a:off x="3581183" y="3242787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000" b="1" dirty="0" err="1">
                <a:latin typeface="Nunito" pitchFamily="2" charset="0"/>
              </a:rPr>
              <a:t>Spatio</a:t>
            </a:r>
            <a:r>
              <a:rPr lang="en-SG" sz="1000" b="1" dirty="0">
                <a:latin typeface="Nunito" pitchFamily="2" charset="0"/>
              </a:rPr>
              <a:t>-temporal mapping </a:t>
            </a:r>
            <a:br>
              <a:rPr lang="en-SG" sz="1000" b="1" dirty="0">
                <a:latin typeface="Nunito" pitchFamily="2" charset="0"/>
              </a:rPr>
            </a:br>
            <a:r>
              <a:rPr lang="en-SG" sz="1000" b="1" dirty="0">
                <a:latin typeface="Nunito" pitchFamily="2" charset="0"/>
              </a:rPr>
              <a:t>of DFG on CGRA</a:t>
            </a:r>
          </a:p>
        </p:txBody>
      </p:sp>
      <p:pic>
        <p:nvPicPr>
          <p:cNvPr id="500" name="Picture 499">
            <a:extLst>
              <a:ext uri="{FF2B5EF4-FFF2-40B4-BE49-F238E27FC236}">
                <a16:creationId xmlns:a16="http://schemas.microsoft.com/office/drawing/2014/main" id="{A5785489-9D0A-C9CC-2435-ED341D36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89" y="1141150"/>
            <a:ext cx="1423487" cy="2073954"/>
          </a:xfrm>
          <a:prstGeom prst="rect">
            <a:avLst/>
          </a:prstGeom>
        </p:spPr>
      </p:pic>
      <p:pic>
        <p:nvPicPr>
          <p:cNvPr id="501" name="Picture 500">
            <a:extLst>
              <a:ext uri="{FF2B5EF4-FFF2-40B4-BE49-F238E27FC236}">
                <a16:creationId xmlns:a16="http://schemas.microsoft.com/office/drawing/2014/main" id="{8B03B574-63FA-EB8B-7F0B-0E53BC513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845" y="1251185"/>
            <a:ext cx="3467927" cy="2173736"/>
          </a:xfrm>
          <a:prstGeom prst="rect">
            <a:avLst/>
          </a:prstGeom>
        </p:spPr>
      </p:pic>
      <p:pic>
        <p:nvPicPr>
          <p:cNvPr id="503" name="Picture 502">
            <a:extLst>
              <a:ext uri="{FF2B5EF4-FFF2-40B4-BE49-F238E27FC236}">
                <a16:creationId xmlns:a16="http://schemas.microsoft.com/office/drawing/2014/main" id="{8950F883-91AF-7BFC-6288-B3250A9D7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61" y="1347024"/>
            <a:ext cx="1516834" cy="1569660"/>
          </a:xfrm>
          <a:prstGeom prst="rect">
            <a:avLst/>
          </a:prstGeom>
        </p:spPr>
      </p:pic>
      <p:sp>
        <p:nvSpPr>
          <p:cNvPr id="504" name="TextBox 503">
            <a:extLst>
              <a:ext uri="{FF2B5EF4-FFF2-40B4-BE49-F238E27FC236}">
                <a16:creationId xmlns:a16="http://schemas.microsoft.com/office/drawing/2014/main" id="{319E0748-1660-170B-9435-06B4A3FDEA82}"/>
              </a:ext>
            </a:extLst>
          </p:cNvPr>
          <p:cNvSpPr txBox="1"/>
          <p:nvPr/>
        </p:nvSpPr>
        <p:spPr>
          <a:xfrm>
            <a:off x="0" y="3064912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000" b="1" dirty="0">
                <a:latin typeface="Nunito" pitchFamily="2" charset="0"/>
              </a:rPr>
              <a:t>Dataflow Graph (DFG) of</a:t>
            </a:r>
            <a:br>
              <a:rPr lang="en-SG" sz="1000" b="1" dirty="0">
                <a:latin typeface="Nunito" pitchFamily="2" charset="0"/>
              </a:rPr>
            </a:br>
            <a:r>
              <a:rPr lang="en-SG" sz="1000" b="1" dirty="0">
                <a:latin typeface="Nunito" pitchFamily="2" charset="0"/>
              </a:rPr>
              <a:t>application</a:t>
            </a:r>
          </a:p>
        </p:txBody>
      </p:sp>
      <p:sp>
        <p:nvSpPr>
          <p:cNvPr id="505" name="Content Placeholder 2">
            <a:extLst>
              <a:ext uri="{FF2B5EF4-FFF2-40B4-BE49-F238E27FC236}">
                <a16:creationId xmlns:a16="http://schemas.microsoft.com/office/drawing/2014/main" id="{6FFB80B6-17AA-19EF-5600-41290F6CE1BE}"/>
              </a:ext>
            </a:extLst>
          </p:cNvPr>
          <p:cNvSpPr txBox="1">
            <a:spLocks/>
          </p:cNvSpPr>
          <p:nvPr/>
        </p:nvSpPr>
        <p:spPr>
          <a:xfrm>
            <a:off x="116760" y="3634738"/>
            <a:ext cx="11790629" cy="30868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Bookman Old Style" panose="02050604050505020204" pitchFamily="18" charset="0"/>
                <a:cs typeface="Arial" panose="020B0604020202020204" pitchFamily="34" charset="0"/>
              </a:rPr>
              <a:t>PACE CGRA accelerator moves away from traditional sequential von Neumann model to inherently parallel dataflow computing model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Bookman Old Style" panose="02050604050505020204" pitchFamily="18" charset="0"/>
                <a:cs typeface="Arial" panose="020B0604020202020204" pitchFamily="34" charset="0"/>
              </a:rPr>
              <a:t>The hardware is a simple, low-power processing element (PE) array with small context memory to store limited reconfiguration information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Bookman Old Style" panose="02050604050505020204" pitchFamily="18" charset="0"/>
                <a:cs typeface="Arial" panose="020B0604020202020204" pitchFamily="34" charset="0"/>
              </a:rPr>
              <a:t>Compiler maps application dataflow graph (DFG) onto CGRA using per-cycle reconfiguration of compute and on-chip network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Bookman Old Style" panose="02050604050505020204" pitchFamily="18" charset="0"/>
                <a:cs typeface="Arial" panose="020B0604020202020204" pitchFamily="34" charset="0"/>
              </a:rPr>
              <a:t>PACE 1.0 accelerator chip achieves the highest energy efficiency among state-of-the-art CGRAs: 360 GOPS/W, 4.4mW at 0.6V, 40nm (measured) &amp; 582 GOPS/W, 1.1mW at 0.45V (simulated, measurement on silicon in progress) through aggressive hardware-software codesign, power management of idle PEs, architectural innovations (single-cycle multi-hop network, software-defined memory hierarchy etc.)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32" name="Picture 931">
            <a:extLst>
              <a:ext uri="{FF2B5EF4-FFF2-40B4-BE49-F238E27FC236}">
                <a16:creationId xmlns:a16="http://schemas.microsoft.com/office/drawing/2014/main" id="{D1EB2EFC-1136-A0DE-03B3-D92C9B49A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6001" y="1516599"/>
            <a:ext cx="3467928" cy="13538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023F-7B5D-E11A-A9B2-B2AF3D82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22B3-5045-934B-860D-F97CF8DCB2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6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20494-D4DE-7F76-8A45-7EA1DA7B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14972-8215-45C1-ACEF-4E3AE20F0D9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559B6-0637-63CA-707C-9E00D18DCDCB}"/>
              </a:ext>
            </a:extLst>
          </p:cNvPr>
          <p:cNvSpPr txBox="1"/>
          <p:nvPr/>
        </p:nvSpPr>
        <p:spPr>
          <a:xfrm>
            <a:off x="1059567" y="45539"/>
            <a:ext cx="1096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rgbClr val="3333FF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Hardware: 64-PE CGRA SoC with RISC-V controller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8756FD-0770-424A-87FE-578EE3C1DCDF}"/>
              </a:ext>
            </a:extLst>
          </p:cNvPr>
          <p:cNvGrpSpPr/>
          <p:nvPr/>
        </p:nvGrpSpPr>
        <p:grpSpPr>
          <a:xfrm>
            <a:off x="1149709" y="1764035"/>
            <a:ext cx="3580265" cy="5079203"/>
            <a:chOff x="1274674" y="1106806"/>
            <a:chExt cx="3580265" cy="541447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BA94AB7-0C0F-3666-BD54-6826C3C623CD}"/>
                </a:ext>
              </a:extLst>
            </p:cNvPr>
            <p:cNvSpPr/>
            <p:nvPr/>
          </p:nvSpPr>
          <p:spPr>
            <a:xfrm rot="16200000">
              <a:off x="2665139" y="1981148"/>
              <a:ext cx="1485120" cy="216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Interconnects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000FA5D-E504-2C48-B962-6EDC61F1080F}"/>
                </a:ext>
              </a:extLst>
            </p:cNvPr>
            <p:cNvSpPr/>
            <p:nvPr/>
          </p:nvSpPr>
          <p:spPr>
            <a:xfrm>
              <a:off x="3725885" y="1381604"/>
              <a:ext cx="972000" cy="21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SDRAM core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8547957-44CE-F152-19D2-A439B8D4D688}"/>
                </a:ext>
              </a:extLst>
            </p:cNvPr>
            <p:cNvSpPr/>
            <p:nvPr/>
          </p:nvSpPr>
          <p:spPr>
            <a:xfrm>
              <a:off x="1274674" y="3097359"/>
              <a:ext cx="3528000" cy="320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A6C4C8B-ACBE-6661-803E-629983FEA21A}"/>
                </a:ext>
              </a:extLst>
            </p:cNvPr>
            <p:cNvSpPr/>
            <p:nvPr/>
          </p:nvSpPr>
          <p:spPr>
            <a:xfrm rot="16200000">
              <a:off x="146932" y="4555665"/>
              <a:ext cx="2843103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CGRA Controller</a:t>
              </a:r>
              <a:endParaRPr lang="en-SG" sz="1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951ECB1-9577-600B-E6A0-F868E1198CFF}"/>
                </a:ext>
              </a:extLst>
            </p:cNvPr>
            <p:cNvSpPr/>
            <p:nvPr/>
          </p:nvSpPr>
          <p:spPr>
            <a:xfrm>
              <a:off x="2267003" y="3432124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508D75D-063A-7293-EB1F-CEB4577D38AB}"/>
                </a:ext>
              </a:extLst>
            </p:cNvPr>
            <p:cNvSpPr/>
            <p:nvPr/>
          </p:nvSpPr>
          <p:spPr>
            <a:xfrm>
              <a:off x="1868436" y="3436227"/>
              <a:ext cx="216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8KB DM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TextBox 62">
              <a:extLst>
                <a:ext uri="{FF2B5EF4-FFF2-40B4-BE49-F238E27FC236}">
                  <a16:creationId xmlns:a16="http://schemas.microsoft.com/office/drawing/2014/main" id="{1A87223D-8C64-64E3-253D-EBABB0AC0DAA}"/>
                </a:ext>
              </a:extLst>
            </p:cNvPr>
            <p:cNvSpPr txBox="1"/>
            <p:nvPr/>
          </p:nvSpPr>
          <p:spPr>
            <a:xfrm>
              <a:off x="4244931" y="3116632"/>
              <a:ext cx="562975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CGRA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461A000C-7B49-2D60-D133-EC50109A4F2F}"/>
                </a:ext>
              </a:extLst>
            </p:cNvPr>
            <p:cNvSpPr/>
            <p:nvPr/>
          </p:nvSpPr>
          <p:spPr>
            <a:xfrm>
              <a:off x="2691653" y="3432124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AF8C318E-68DB-DD77-5011-7CDD576380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1303" y="3510583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ED576531-7907-8153-DB11-508850AB7068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86" y="352212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AF942817-A9A2-374A-29A8-B1A59B11CECF}"/>
                </a:ext>
              </a:extLst>
            </p:cNvPr>
            <p:cNvCxnSpPr>
              <a:cxnSpLocks/>
            </p:cNvCxnSpPr>
            <p:nvPr/>
          </p:nvCxnSpPr>
          <p:spPr>
            <a:xfrm>
              <a:off x="2388202" y="3612124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6FEF76D6-664B-9761-B04C-FE7631E49BA9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0" y="3608795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6C645EE-EABF-1804-B31B-D134AFEA4097}"/>
                </a:ext>
              </a:extLst>
            </p:cNvPr>
            <p:cNvSpPr/>
            <p:nvPr/>
          </p:nvSpPr>
          <p:spPr>
            <a:xfrm>
              <a:off x="2262086" y="3796032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ED07A9-8E6B-6DCC-D0BF-A255CFB6C73E}"/>
                </a:ext>
              </a:extLst>
            </p:cNvPr>
            <p:cNvSpPr/>
            <p:nvPr/>
          </p:nvSpPr>
          <p:spPr>
            <a:xfrm>
              <a:off x="2691653" y="3796032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BF7E5030-C6CC-5C75-D502-45ACA4501EB1}"/>
                </a:ext>
              </a:extLst>
            </p:cNvPr>
            <p:cNvCxnSpPr>
              <a:cxnSpLocks/>
            </p:cNvCxnSpPr>
            <p:nvPr/>
          </p:nvCxnSpPr>
          <p:spPr>
            <a:xfrm>
              <a:off x="2941303" y="3886032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A13A0156-049A-4519-7CF0-17546163193A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03" y="3889217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4817B-556D-6437-4454-F61B5F50CBE0}"/>
                </a:ext>
              </a:extLst>
            </p:cNvPr>
            <p:cNvSpPr/>
            <p:nvPr/>
          </p:nvSpPr>
          <p:spPr>
            <a:xfrm>
              <a:off x="1346705" y="1385732"/>
              <a:ext cx="1692000" cy="792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sz="1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4BE3EE2-1768-8930-B4B5-60231B04DC33}"/>
                </a:ext>
              </a:extLst>
            </p:cNvPr>
            <p:cNvSpPr/>
            <p:nvPr/>
          </p:nvSpPr>
          <p:spPr>
            <a:xfrm>
              <a:off x="1482079" y="1457732"/>
              <a:ext cx="1440000" cy="216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RISC-V based CPU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682963F-14E0-7B92-E87A-70479D84AEAB}"/>
                </a:ext>
              </a:extLst>
            </p:cNvPr>
            <p:cNvSpPr/>
            <p:nvPr/>
          </p:nvSpPr>
          <p:spPr>
            <a:xfrm>
              <a:off x="1485939" y="1879533"/>
              <a:ext cx="648000" cy="21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16KB D$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98B8A70-D074-CDC0-DB61-4435DE5BE503}"/>
                </a:ext>
              </a:extLst>
            </p:cNvPr>
            <p:cNvSpPr/>
            <p:nvPr/>
          </p:nvSpPr>
          <p:spPr>
            <a:xfrm>
              <a:off x="2273173" y="1879533"/>
              <a:ext cx="648000" cy="21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16KB I$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2DC77DB-3BE9-9188-8158-D5129F9B5194}"/>
                </a:ext>
              </a:extLst>
            </p:cNvPr>
            <p:cNvSpPr/>
            <p:nvPr/>
          </p:nvSpPr>
          <p:spPr>
            <a:xfrm>
              <a:off x="3724781" y="1791314"/>
              <a:ext cx="972000" cy="36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512KB on-chip SRAM</a:t>
              </a:r>
            </a:p>
          </p:txBody>
        </p:sp>
        <p:sp>
          <p:nvSpPr>
            <p:cNvPr id="239" name="Left-Right Arrow 154">
              <a:extLst>
                <a:ext uri="{FF2B5EF4-FFF2-40B4-BE49-F238E27FC236}">
                  <a16:creationId xmlns:a16="http://schemas.microsoft.com/office/drawing/2014/main" id="{CBDCE288-0732-630F-F9AF-7E6E78CEF5E7}"/>
                </a:ext>
              </a:extLst>
            </p:cNvPr>
            <p:cNvSpPr/>
            <p:nvPr/>
          </p:nvSpPr>
          <p:spPr>
            <a:xfrm rot="5400000">
              <a:off x="2516173" y="1729578"/>
              <a:ext cx="144000" cy="90000"/>
            </a:xfrm>
            <a:prstGeom prst="left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Left-Right Arrow 154">
              <a:extLst>
                <a:ext uri="{FF2B5EF4-FFF2-40B4-BE49-F238E27FC236}">
                  <a16:creationId xmlns:a16="http://schemas.microsoft.com/office/drawing/2014/main" id="{BEB38C69-5F64-47C1-D8CD-0AD9772BE782}"/>
                </a:ext>
              </a:extLst>
            </p:cNvPr>
            <p:cNvSpPr/>
            <p:nvPr/>
          </p:nvSpPr>
          <p:spPr>
            <a:xfrm rot="5400000">
              <a:off x="1692939" y="1729578"/>
              <a:ext cx="144000" cy="90000"/>
            </a:xfrm>
            <a:prstGeom prst="left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Left-Right Arrow 154">
              <a:extLst>
                <a:ext uri="{FF2B5EF4-FFF2-40B4-BE49-F238E27FC236}">
                  <a16:creationId xmlns:a16="http://schemas.microsoft.com/office/drawing/2014/main" id="{1DC31DE1-53E6-DA95-84D2-1C495A0E9530}"/>
                </a:ext>
              </a:extLst>
            </p:cNvPr>
            <p:cNvSpPr/>
            <p:nvPr/>
          </p:nvSpPr>
          <p:spPr>
            <a:xfrm>
              <a:off x="3054703" y="1646356"/>
              <a:ext cx="216000" cy="90000"/>
            </a:xfrm>
            <a:prstGeom prst="left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Left-Right Arrow 154">
              <a:extLst>
                <a:ext uri="{FF2B5EF4-FFF2-40B4-BE49-F238E27FC236}">
                  <a16:creationId xmlns:a16="http://schemas.microsoft.com/office/drawing/2014/main" id="{345E88CE-8D1D-155D-6D08-4FC5A6AFBD5E}"/>
                </a:ext>
              </a:extLst>
            </p:cNvPr>
            <p:cNvSpPr/>
            <p:nvPr/>
          </p:nvSpPr>
          <p:spPr>
            <a:xfrm>
              <a:off x="3529075" y="1461559"/>
              <a:ext cx="180000" cy="90000"/>
            </a:xfrm>
            <a:prstGeom prst="left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Left-Right Arrow 154">
              <a:extLst>
                <a:ext uri="{FF2B5EF4-FFF2-40B4-BE49-F238E27FC236}">
                  <a16:creationId xmlns:a16="http://schemas.microsoft.com/office/drawing/2014/main" id="{182D05A0-3D96-468B-298D-F15E652EE3A9}"/>
                </a:ext>
              </a:extLst>
            </p:cNvPr>
            <p:cNvSpPr/>
            <p:nvPr/>
          </p:nvSpPr>
          <p:spPr>
            <a:xfrm>
              <a:off x="3529075" y="1926314"/>
              <a:ext cx="180000" cy="90000"/>
            </a:xfrm>
            <a:prstGeom prst="left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B647AD15-0BAE-BFAB-521F-DC4D83B4766E}"/>
                </a:ext>
              </a:extLst>
            </p:cNvPr>
            <p:cNvSpPr/>
            <p:nvPr/>
          </p:nvSpPr>
          <p:spPr>
            <a:xfrm>
              <a:off x="1349683" y="2291708"/>
              <a:ext cx="1692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46800" rIns="46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CGRA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8×8 PE array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8KB data memory (DM)</a:t>
              </a:r>
            </a:p>
          </p:txBody>
        </p:sp>
        <p:sp>
          <p:nvSpPr>
            <p:cNvPr id="245" name="Left-Right Arrow 154">
              <a:extLst>
                <a:ext uri="{FF2B5EF4-FFF2-40B4-BE49-F238E27FC236}">
                  <a16:creationId xmlns:a16="http://schemas.microsoft.com/office/drawing/2014/main" id="{B3C5D624-82D3-F951-D8F9-0E195C310C18}"/>
                </a:ext>
              </a:extLst>
            </p:cNvPr>
            <p:cNvSpPr/>
            <p:nvPr/>
          </p:nvSpPr>
          <p:spPr>
            <a:xfrm>
              <a:off x="3054703" y="2517190"/>
              <a:ext cx="216000" cy="90000"/>
            </a:xfrm>
            <a:prstGeom prst="left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F580F06-640E-A86B-C188-EA26AC190484}"/>
                </a:ext>
              </a:extLst>
            </p:cNvPr>
            <p:cNvSpPr/>
            <p:nvPr/>
          </p:nvSpPr>
          <p:spPr>
            <a:xfrm>
              <a:off x="1868436" y="4139554"/>
              <a:ext cx="216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8KB DM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6E5344CF-BB24-5FEE-DB05-C4D456784319}"/>
                </a:ext>
              </a:extLst>
            </p:cNvPr>
            <p:cNvSpPr/>
            <p:nvPr/>
          </p:nvSpPr>
          <p:spPr>
            <a:xfrm>
              <a:off x="1868436" y="4875005"/>
              <a:ext cx="216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8KB DM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1DC0DE0E-6139-F5E8-B551-B1546B816F59}"/>
                </a:ext>
              </a:extLst>
            </p:cNvPr>
            <p:cNvSpPr/>
            <p:nvPr/>
          </p:nvSpPr>
          <p:spPr>
            <a:xfrm>
              <a:off x="1868436" y="5585437"/>
              <a:ext cx="216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8KB DM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C5174C9-10D8-EF3A-2B84-F7C8BA8CE2EC}"/>
                </a:ext>
              </a:extLst>
            </p:cNvPr>
            <p:cNvSpPr/>
            <p:nvPr/>
          </p:nvSpPr>
          <p:spPr>
            <a:xfrm>
              <a:off x="4410294" y="3436227"/>
              <a:ext cx="216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8KB DM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EC01D7F-F149-554C-D6C0-78A9E108B133}"/>
                </a:ext>
              </a:extLst>
            </p:cNvPr>
            <p:cNvSpPr/>
            <p:nvPr/>
          </p:nvSpPr>
          <p:spPr>
            <a:xfrm>
              <a:off x="4410294" y="4139554"/>
              <a:ext cx="216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8KB DM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04670E2-75A0-84DB-4CA3-6936C50A634E}"/>
                </a:ext>
              </a:extLst>
            </p:cNvPr>
            <p:cNvSpPr/>
            <p:nvPr/>
          </p:nvSpPr>
          <p:spPr>
            <a:xfrm>
              <a:off x="4410294" y="4875005"/>
              <a:ext cx="216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8KB DM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600BEF-AF5E-4E08-F72C-FB898DBC7F60}"/>
                </a:ext>
              </a:extLst>
            </p:cNvPr>
            <p:cNvSpPr/>
            <p:nvPr/>
          </p:nvSpPr>
          <p:spPr>
            <a:xfrm>
              <a:off x="4410294" y="5585437"/>
              <a:ext cx="216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lIns="0" tIns="0" rIns="0" bIns="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8KB DM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88D9D4A0-66A5-7F99-E2D0-EE92CF166714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86" y="3886032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282D5E75-82B4-BFC1-9A2D-ACB861786A17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03" y="352212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87BD6087-5E37-54C8-D73A-A31B00838763}"/>
                </a:ext>
              </a:extLst>
            </p:cNvPr>
            <p:cNvSpPr/>
            <p:nvPr/>
          </p:nvSpPr>
          <p:spPr>
            <a:xfrm>
              <a:off x="3543303" y="3432124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AB74EC13-68D1-1EAA-B196-FA47C2113A48}"/>
                </a:ext>
              </a:extLst>
            </p:cNvPr>
            <p:cNvSpPr/>
            <p:nvPr/>
          </p:nvSpPr>
          <p:spPr>
            <a:xfrm>
              <a:off x="3967953" y="3432124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07629DF1-5D23-9B47-F3E3-4E182B384D66}"/>
                </a:ext>
              </a:extLst>
            </p:cNvPr>
            <p:cNvCxnSpPr>
              <a:cxnSpLocks/>
            </p:cNvCxnSpPr>
            <p:nvPr/>
          </p:nvCxnSpPr>
          <p:spPr>
            <a:xfrm>
              <a:off x="4217603" y="3510583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CBEA2F7B-34CB-03DF-992B-ABE3472FD6B6}"/>
                </a:ext>
              </a:extLst>
            </p:cNvPr>
            <p:cNvCxnSpPr>
              <a:cxnSpLocks/>
            </p:cNvCxnSpPr>
            <p:nvPr/>
          </p:nvCxnSpPr>
          <p:spPr>
            <a:xfrm>
              <a:off x="3358386" y="352212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5FA25D04-1496-98B5-48B7-94F1FEAF024E}"/>
                </a:ext>
              </a:extLst>
            </p:cNvPr>
            <p:cNvCxnSpPr>
              <a:cxnSpLocks/>
            </p:cNvCxnSpPr>
            <p:nvPr/>
          </p:nvCxnSpPr>
          <p:spPr>
            <a:xfrm>
              <a:off x="3664502" y="3612124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B12222E9-B836-5FD8-5ED0-7F75B8182691}"/>
                </a:ext>
              </a:extLst>
            </p:cNvPr>
            <p:cNvCxnSpPr>
              <a:cxnSpLocks/>
            </p:cNvCxnSpPr>
            <p:nvPr/>
          </p:nvCxnSpPr>
          <p:spPr>
            <a:xfrm>
              <a:off x="4092010" y="3608795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4E4B3D9B-CE3E-D022-51BD-BB46E915B269}"/>
                </a:ext>
              </a:extLst>
            </p:cNvPr>
            <p:cNvSpPr/>
            <p:nvPr/>
          </p:nvSpPr>
          <p:spPr>
            <a:xfrm>
              <a:off x="3538386" y="3796032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4723D607-2AE1-BC96-18B7-19284C5F1764}"/>
                </a:ext>
              </a:extLst>
            </p:cNvPr>
            <p:cNvSpPr/>
            <p:nvPr/>
          </p:nvSpPr>
          <p:spPr>
            <a:xfrm>
              <a:off x="3967953" y="3796032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36E6C8CD-AC92-212D-8AD3-9315BAED430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603" y="3886032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696D86E-6787-8A35-6438-5F3E2C0EFA99}"/>
                </a:ext>
              </a:extLst>
            </p:cNvPr>
            <p:cNvCxnSpPr>
              <a:cxnSpLocks/>
            </p:cNvCxnSpPr>
            <p:nvPr/>
          </p:nvCxnSpPr>
          <p:spPr>
            <a:xfrm>
              <a:off x="3790303" y="3889217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54D3917-8228-96EA-6699-0497803FAECA}"/>
                </a:ext>
              </a:extLst>
            </p:cNvPr>
            <p:cNvCxnSpPr>
              <a:cxnSpLocks/>
            </p:cNvCxnSpPr>
            <p:nvPr/>
          </p:nvCxnSpPr>
          <p:spPr>
            <a:xfrm>
              <a:off x="3358386" y="3886032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F8C432DE-BB68-4908-F763-17DE2294F41B}"/>
                </a:ext>
              </a:extLst>
            </p:cNvPr>
            <p:cNvCxnSpPr>
              <a:cxnSpLocks/>
            </p:cNvCxnSpPr>
            <p:nvPr/>
          </p:nvCxnSpPr>
          <p:spPr>
            <a:xfrm>
              <a:off x="3790303" y="352212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87954B8-4ECB-198D-CF86-1242A3D453E3}"/>
                </a:ext>
              </a:extLst>
            </p:cNvPr>
            <p:cNvSpPr/>
            <p:nvPr/>
          </p:nvSpPr>
          <p:spPr>
            <a:xfrm>
              <a:off x="2267003" y="4153981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99D5771-E126-3435-2799-5DADE7CC1FE4}"/>
                </a:ext>
              </a:extLst>
            </p:cNvPr>
            <p:cNvSpPr/>
            <p:nvPr/>
          </p:nvSpPr>
          <p:spPr>
            <a:xfrm>
              <a:off x="2691653" y="4153981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498F1A24-68AA-97BB-AB1F-3F4FC573919E}"/>
                </a:ext>
              </a:extLst>
            </p:cNvPr>
            <p:cNvCxnSpPr>
              <a:cxnSpLocks/>
            </p:cNvCxnSpPr>
            <p:nvPr/>
          </p:nvCxnSpPr>
          <p:spPr>
            <a:xfrm>
              <a:off x="2941303" y="4232440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200E0C31-6685-E53B-848F-EFAFC96EFE01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86" y="4243981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769992B-34DD-3F96-900B-873BDDFEB1BC}"/>
                </a:ext>
              </a:extLst>
            </p:cNvPr>
            <p:cNvCxnSpPr>
              <a:cxnSpLocks/>
            </p:cNvCxnSpPr>
            <p:nvPr/>
          </p:nvCxnSpPr>
          <p:spPr>
            <a:xfrm>
              <a:off x="2388202" y="4333981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B3D39E7D-637B-94CD-EF52-1A8069E4852C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0" y="4330652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572A813-1586-506A-C38E-EFDB15C06A48}"/>
                </a:ext>
              </a:extLst>
            </p:cNvPr>
            <p:cNvSpPr/>
            <p:nvPr/>
          </p:nvSpPr>
          <p:spPr>
            <a:xfrm>
              <a:off x="2262086" y="4517889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51B2809-5F37-E681-9330-4AE9F8234A93}"/>
                </a:ext>
              </a:extLst>
            </p:cNvPr>
            <p:cNvSpPr/>
            <p:nvPr/>
          </p:nvSpPr>
          <p:spPr>
            <a:xfrm>
              <a:off x="2691653" y="4517889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79515602-E8D4-DEC5-184A-687D15E6D2CE}"/>
                </a:ext>
              </a:extLst>
            </p:cNvPr>
            <p:cNvCxnSpPr>
              <a:cxnSpLocks/>
            </p:cNvCxnSpPr>
            <p:nvPr/>
          </p:nvCxnSpPr>
          <p:spPr>
            <a:xfrm>
              <a:off x="2941303" y="4607889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1BB22F43-9296-03B8-CE8D-932AEB071230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03" y="461107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FB2CDDA3-C9CC-FD95-BE8C-55584938BC76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86" y="4607889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AE718A69-E66C-9741-A0D1-903B4D9C5DD5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03" y="4243981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372C4B77-0D79-03D3-18FB-D5A234D4962A}"/>
                </a:ext>
              </a:extLst>
            </p:cNvPr>
            <p:cNvSpPr/>
            <p:nvPr/>
          </p:nvSpPr>
          <p:spPr>
            <a:xfrm>
              <a:off x="3543303" y="4153981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2741B54-9C2B-23F8-BB20-5134B4B75FFD}"/>
                </a:ext>
              </a:extLst>
            </p:cNvPr>
            <p:cNvSpPr/>
            <p:nvPr/>
          </p:nvSpPr>
          <p:spPr>
            <a:xfrm>
              <a:off x="3967953" y="4153981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E9F591B1-1BA3-0E9F-CD2F-2DBC274B7BF2}"/>
                </a:ext>
              </a:extLst>
            </p:cNvPr>
            <p:cNvCxnSpPr>
              <a:cxnSpLocks/>
            </p:cNvCxnSpPr>
            <p:nvPr/>
          </p:nvCxnSpPr>
          <p:spPr>
            <a:xfrm>
              <a:off x="4217603" y="4232440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66031DA3-C713-3EB0-64C8-01991B5F0E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8386" y="4243981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79DB5114-E019-6267-DDC8-6162519D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64502" y="4333981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D7D5B630-7CE8-E882-799C-DBA2265A0BD5}"/>
                </a:ext>
              </a:extLst>
            </p:cNvPr>
            <p:cNvCxnSpPr>
              <a:cxnSpLocks/>
            </p:cNvCxnSpPr>
            <p:nvPr/>
          </p:nvCxnSpPr>
          <p:spPr>
            <a:xfrm>
              <a:off x="4092010" y="4330652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5536E69-7446-2C07-FE5C-E08D660B5AEE}"/>
                </a:ext>
              </a:extLst>
            </p:cNvPr>
            <p:cNvSpPr/>
            <p:nvPr/>
          </p:nvSpPr>
          <p:spPr>
            <a:xfrm>
              <a:off x="3538386" y="4517889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1B27B17-1B3F-60B5-5B22-D5D992104A76}"/>
                </a:ext>
              </a:extLst>
            </p:cNvPr>
            <p:cNvSpPr/>
            <p:nvPr/>
          </p:nvSpPr>
          <p:spPr>
            <a:xfrm>
              <a:off x="3967953" y="4517889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8F88C656-3EB4-CA5E-68AC-4C881DA21E75}"/>
                </a:ext>
              </a:extLst>
            </p:cNvPr>
            <p:cNvCxnSpPr>
              <a:cxnSpLocks/>
            </p:cNvCxnSpPr>
            <p:nvPr/>
          </p:nvCxnSpPr>
          <p:spPr>
            <a:xfrm>
              <a:off x="4217603" y="4607889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7BDD9E3B-DD75-009B-55AB-9F93D55D6EDC}"/>
                </a:ext>
              </a:extLst>
            </p:cNvPr>
            <p:cNvCxnSpPr>
              <a:cxnSpLocks/>
            </p:cNvCxnSpPr>
            <p:nvPr/>
          </p:nvCxnSpPr>
          <p:spPr>
            <a:xfrm>
              <a:off x="3790303" y="461107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6FAC950-A62A-23DF-1A42-E3DF5ABC6B1C}"/>
                </a:ext>
              </a:extLst>
            </p:cNvPr>
            <p:cNvCxnSpPr>
              <a:cxnSpLocks/>
            </p:cNvCxnSpPr>
            <p:nvPr/>
          </p:nvCxnSpPr>
          <p:spPr>
            <a:xfrm>
              <a:off x="3358386" y="4607889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DD8C7B75-3372-0F69-6C97-2FB1606BFF3D}"/>
                </a:ext>
              </a:extLst>
            </p:cNvPr>
            <p:cNvCxnSpPr>
              <a:cxnSpLocks/>
            </p:cNvCxnSpPr>
            <p:nvPr/>
          </p:nvCxnSpPr>
          <p:spPr>
            <a:xfrm>
              <a:off x="3790303" y="4243981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19FE85A-09AE-3740-BFE2-A11E5021BD99}"/>
                </a:ext>
              </a:extLst>
            </p:cNvPr>
            <p:cNvSpPr/>
            <p:nvPr/>
          </p:nvSpPr>
          <p:spPr>
            <a:xfrm>
              <a:off x="2267003" y="4880096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6CA7506-9242-085A-6F8E-9A382CE41949}"/>
                </a:ext>
              </a:extLst>
            </p:cNvPr>
            <p:cNvSpPr/>
            <p:nvPr/>
          </p:nvSpPr>
          <p:spPr>
            <a:xfrm>
              <a:off x="2691653" y="4880096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233A870-CBE4-99AA-1996-BF5C48C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2941303" y="4958555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58BFB9C-A0F3-C0CE-FC65-08B5F82B9563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86" y="4970096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F48DD441-2681-52BF-432E-DA8A5885D65A}"/>
                </a:ext>
              </a:extLst>
            </p:cNvPr>
            <p:cNvCxnSpPr>
              <a:cxnSpLocks/>
            </p:cNvCxnSpPr>
            <p:nvPr/>
          </p:nvCxnSpPr>
          <p:spPr>
            <a:xfrm>
              <a:off x="2388202" y="5060096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F6F1EE0D-94D2-8D72-B65A-F5DA5705B1AD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0" y="5056767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0FFBB803-06AB-A840-AC5F-040136D82D8F}"/>
                </a:ext>
              </a:extLst>
            </p:cNvPr>
            <p:cNvSpPr/>
            <p:nvPr/>
          </p:nvSpPr>
          <p:spPr>
            <a:xfrm>
              <a:off x="2262086" y="5244004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6A7FAA20-91D9-078D-1997-ED4183E6201F}"/>
                </a:ext>
              </a:extLst>
            </p:cNvPr>
            <p:cNvSpPr/>
            <p:nvPr/>
          </p:nvSpPr>
          <p:spPr>
            <a:xfrm>
              <a:off x="2691653" y="5244004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925C7AC-EA52-1460-8D8E-9AB12D2E0074}"/>
                </a:ext>
              </a:extLst>
            </p:cNvPr>
            <p:cNvCxnSpPr>
              <a:cxnSpLocks/>
            </p:cNvCxnSpPr>
            <p:nvPr/>
          </p:nvCxnSpPr>
          <p:spPr>
            <a:xfrm>
              <a:off x="2941303" y="533400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98256F5-D103-3E7A-2059-0FF8F442C766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03" y="5337189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5A141794-CDCC-ED36-FC40-E7F5F04C64A0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86" y="533400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9A00D1A7-7595-51AD-05D3-C4F28769BC25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03" y="4970096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05C3376B-1FA5-C4BD-EB32-910FAADCE729}"/>
                </a:ext>
              </a:extLst>
            </p:cNvPr>
            <p:cNvSpPr/>
            <p:nvPr/>
          </p:nvSpPr>
          <p:spPr>
            <a:xfrm>
              <a:off x="3543303" y="4880096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4E6FD97D-4172-08C5-9D28-3385C8FCCCC4}"/>
                </a:ext>
              </a:extLst>
            </p:cNvPr>
            <p:cNvSpPr/>
            <p:nvPr/>
          </p:nvSpPr>
          <p:spPr>
            <a:xfrm>
              <a:off x="3967953" y="4880096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B8D52416-0AFF-CE56-7C3E-9825C34C5B0B}"/>
                </a:ext>
              </a:extLst>
            </p:cNvPr>
            <p:cNvCxnSpPr>
              <a:cxnSpLocks/>
            </p:cNvCxnSpPr>
            <p:nvPr/>
          </p:nvCxnSpPr>
          <p:spPr>
            <a:xfrm>
              <a:off x="4217603" y="4958555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59982716-61FA-A6BF-5CD0-24D5B3A067C4}"/>
                </a:ext>
              </a:extLst>
            </p:cNvPr>
            <p:cNvCxnSpPr>
              <a:cxnSpLocks/>
            </p:cNvCxnSpPr>
            <p:nvPr/>
          </p:nvCxnSpPr>
          <p:spPr>
            <a:xfrm>
              <a:off x="3358386" y="4970096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EB207FCF-2377-9C44-E01D-7F7E0946CFA8}"/>
                </a:ext>
              </a:extLst>
            </p:cNvPr>
            <p:cNvCxnSpPr>
              <a:cxnSpLocks/>
            </p:cNvCxnSpPr>
            <p:nvPr/>
          </p:nvCxnSpPr>
          <p:spPr>
            <a:xfrm>
              <a:off x="3664502" y="5060096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18D5862A-073B-0D1A-C9F3-91F75D7C7AC5}"/>
                </a:ext>
              </a:extLst>
            </p:cNvPr>
            <p:cNvCxnSpPr>
              <a:cxnSpLocks/>
            </p:cNvCxnSpPr>
            <p:nvPr/>
          </p:nvCxnSpPr>
          <p:spPr>
            <a:xfrm>
              <a:off x="4092010" y="5056767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1F1AB91E-46FA-613D-E73E-5AA5FFDDCF1B}"/>
                </a:ext>
              </a:extLst>
            </p:cNvPr>
            <p:cNvSpPr/>
            <p:nvPr/>
          </p:nvSpPr>
          <p:spPr>
            <a:xfrm>
              <a:off x="3538386" y="5244004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8CFA8C56-FCAE-493A-5F8F-4B41C22EE810}"/>
                </a:ext>
              </a:extLst>
            </p:cNvPr>
            <p:cNvSpPr/>
            <p:nvPr/>
          </p:nvSpPr>
          <p:spPr>
            <a:xfrm>
              <a:off x="3967953" y="5244004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950076DF-4FED-2175-8402-00A5EFB12609}"/>
                </a:ext>
              </a:extLst>
            </p:cNvPr>
            <p:cNvCxnSpPr>
              <a:cxnSpLocks/>
            </p:cNvCxnSpPr>
            <p:nvPr/>
          </p:nvCxnSpPr>
          <p:spPr>
            <a:xfrm>
              <a:off x="4217603" y="533400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ACC438A9-A078-4B7B-7A51-30462984121C}"/>
                </a:ext>
              </a:extLst>
            </p:cNvPr>
            <p:cNvCxnSpPr>
              <a:cxnSpLocks/>
            </p:cNvCxnSpPr>
            <p:nvPr/>
          </p:nvCxnSpPr>
          <p:spPr>
            <a:xfrm>
              <a:off x="3790303" y="5337189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7C78C2C3-E867-7ABE-D33C-3E72C01F77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8386" y="5334004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F45BE357-CFB8-6B3D-6D02-6552E527FFF3}"/>
                </a:ext>
              </a:extLst>
            </p:cNvPr>
            <p:cNvCxnSpPr>
              <a:cxnSpLocks/>
            </p:cNvCxnSpPr>
            <p:nvPr/>
          </p:nvCxnSpPr>
          <p:spPr>
            <a:xfrm>
              <a:off x="3790303" y="4970096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516A252-FAE0-6918-EE05-1F23B867C635}"/>
                </a:ext>
              </a:extLst>
            </p:cNvPr>
            <p:cNvSpPr/>
            <p:nvPr/>
          </p:nvSpPr>
          <p:spPr>
            <a:xfrm>
              <a:off x="2267003" y="5607360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9FF43773-791F-3C1A-A3C3-F151634243B5}"/>
                </a:ext>
              </a:extLst>
            </p:cNvPr>
            <p:cNvSpPr/>
            <p:nvPr/>
          </p:nvSpPr>
          <p:spPr>
            <a:xfrm>
              <a:off x="2691653" y="5607360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97A89C8-CE5C-9165-335D-3185BB1A38D1}"/>
                </a:ext>
              </a:extLst>
            </p:cNvPr>
            <p:cNvCxnSpPr>
              <a:cxnSpLocks/>
            </p:cNvCxnSpPr>
            <p:nvPr/>
          </p:nvCxnSpPr>
          <p:spPr>
            <a:xfrm>
              <a:off x="2941303" y="5685819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8B61080-C2C1-C052-2BD5-B854B2B76555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86" y="5697360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BAA1E06-3F5F-8F23-803F-C37DAED3BA8B}"/>
                </a:ext>
              </a:extLst>
            </p:cNvPr>
            <p:cNvCxnSpPr>
              <a:cxnSpLocks/>
            </p:cNvCxnSpPr>
            <p:nvPr/>
          </p:nvCxnSpPr>
          <p:spPr>
            <a:xfrm>
              <a:off x="2388202" y="5787360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4EB3F6A-FBAD-CC7A-B833-24D96C09E7EF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0" y="5784031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B245E677-BE9F-6C62-5D4D-3DB5595F4FDB}"/>
                </a:ext>
              </a:extLst>
            </p:cNvPr>
            <p:cNvSpPr/>
            <p:nvPr/>
          </p:nvSpPr>
          <p:spPr>
            <a:xfrm>
              <a:off x="2262086" y="5971268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64B64321-862D-D0EF-B0B1-23D42AD7C757}"/>
                </a:ext>
              </a:extLst>
            </p:cNvPr>
            <p:cNvSpPr/>
            <p:nvPr/>
          </p:nvSpPr>
          <p:spPr>
            <a:xfrm>
              <a:off x="2691653" y="5971268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A7B0D871-EE18-9A7F-D748-001AC30A4BF8}"/>
                </a:ext>
              </a:extLst>
            </p:cNvPr>
            <p:cNvCxnSpPr>
              <a:cxnSpLocks/>
            </p:cNvCxnSpPr>
            <p:nvPr/>
          </p:nvCxnSpPr>
          <p:spPr>
            <a:xfrm>
              <a:off x="2941303" y="6061268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02F04403-7E57-C78B-9CC0-C0DEFE02629A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03" y="6064453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E62D0C06-5C5B-041A-7BC1-4674455F1F47}"/>
                </a:ext>
              </a:extLst>
            </p:cNvPr>
            <p:cNvCxnSpPr>
              <a:cxnSpLocks/>
            </p:cNvCxnSpPr>
            <p:nvPr/>
          </p:nvCxnSpPr>
          <p:spPr>
            <a:xfrm>
              <a:off x="2082086" y="6061268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438F2AFA-CC40-CD4C-FC76-17F277AA369F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03" y="5697360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30FE544B-1282-9D02-BD51-33EB05369638}"/>
                </a:ext>
              </a:extLst>
            </p:cNvPr>
            <p:cNvSpPr/>
            <p:nvPr/>
          </p:nvSpPr>
          <p:spPr>
            <a:xfrm>
              <a:off x="3543303" y="5607360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5CBBB87D-A2AC-CF84-703C-20F707753825}"/>
                </a:ext>
              </a:extLst>
            </p:cNvPr>
            <p:cNvSpPr/>
            <p:nvPr/>
          </p:nvSpPr>
          <p:spPr>
            <a:xfrm>
              <a:off x="3967953" y="5607360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C20886D1-2056-B12E-C3B4-9C2A692637B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603" y="5685819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5072A800-1424-384E-B7C9-120F8D7EDBE8}"/>
                </a:ext>
              </a:extLst>
            </p:cNvPr>
            <p:cNvCxnSpPr>
              <a:cxnSpLocks/>
            </p:cNvCxnSpPr>
            <p:nvPr/>
          </p:nvCxnSpPr>
          <p:spPr>
            <a:xfrm>
              <a:off x="3358386" y="5697360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F945167F-2771-71F2-B991-05A9C36696A0}"/>
                </a:ext>
              </a:extLst>
            </p:cNvPr>
            <p:cNvCxnSpPr>
              <a:cxnSpLocks/>
            </p:cNvCxnSpPr>
            <p:nvPr/>
          </p:nvCxnSpPr>
          <p:spPr>
            <a:xfrm>
              <a:off x="3664502" y="5787360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B49E3C08-1114-AD8A-F8EE-C161F8B4B384}"/>
                </a:ext>
              </a:extLst>
            </p:cNvPr>
            <p:cNvCxnSpPr>
              <a:cxnSpLocks/>
            </p:cNvCxnSpPr>
            <p:nvPr/>
          </p:nvCxnSpPr>
          <p:spPr>
            <a:xfrm>
              <a:off x="4092010" y="5784031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E0237810-63AD-815D-DF78-1CC77B36946B}"/>
                </a:ext>
              </a:extLst>
            </p:cNvPr>
            <p:cNvSpPr/>
            <p:nvPr/>
          </p:nvSpPr>
          <p:spPr>
            <a:xfrm>
              <a:off x="3538386" y="5971268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B80410D2-8EEE-B913-D907-B33D4C3E05F7}"/>
                </a:ext>
              </a:extLst>
            </p:cNvPr>
            <p:cNvSpPr/>
            <p:nvPr/>
          </p:nvSpPr>
          <p:spPr>
            <a:xfrm>
              <a:off x="3967953" y="5971268"/>
              <a:ext cx="252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36000" rIns="18000" bIns="3600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PE</a:t>
              </a:r>
              <a:endParaRPr lang="en-SG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73587866-90F9-DD86-C108-96A74D4E52B3}"/>
                </a:ext>
              </a:extLst>
            </p:cNvPr>
            <p:cNvCxnSpPr>
              <a:cxnSpLocks/>
            </p:cNvCxnSpPr>
            <p:nvPr/>
          </p:nvCxnSpPr>
          <p:spPr>
            <a:xfrm>
              <a:off x="4217603" y="6061268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7145B223-4917-1AC2-4165-15AE8523620D}"/>
                </a:ext>
              </a:extLst>
            </p:cNvPr>
            <p:cNvCxnSpPr>
              <a:cxnSpLocks/>
            </p:cNvCxnSpPr>
            <p:nvPr/>
          </p:nvCxnSpPr>
          <p:spPr>
            <a:xfrm>
              <a:off x="3790303" y="6064453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B9A5F9DC-A412-A223-0AEA-BEA94B55150F}"/>
                </a:ext>
              </a:extLst>
            </p:cNvPr>
            <p:cNvCxnSpPr>
              <a:cxnSpLocks/>
            </p:cNvCxnSpPr>
            <p:nvPr/>
          </p:nvCxnSpPr>
          <p:spPr>
            <a:xfrm>
              <a:off x="3358386" y="6061268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A6A4BA78-EB96-60EB-B0F6-E0DCFCFCC9B7}"/>
                </a:ext>
              </a:extLst>
            </p:cNvPr>
            <p:cNvCxnSpPr>
              <a:cxnSpLocks/>
            </p:cNvCxnSpPr>
            <p:nvPr/>
          </p:nvCxnSpPr>
          <p:spPr>
            <a:xfrm>
              <a:off x="3790303" y="5697360"/>
              <a:ext cx="180000" cy="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0C1349EC-9EAF-83A0-B6E4-0CB9F685E9EA}"/>
                </a:ext>
              </a:extLst>
            </p:cNvPr>
            <p:cNvCxnSpPr>
              <a:cxnSpLocks/>
            </p:cNvCxnSpPr>
            <p:nvPr/>
          </p:nvCxnSpPr>
          <p:spPr>
            <a:xfrm>
              <a:off x="2388202" y="3969558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1D2CBFCD-A785-7CAE-B65C-B1E2B65D57FD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0" y="3966229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F20ACE6C-10B6-BAC9-8CB3-8E5F00EB2140}"/>
                </a:ext>
              </a:extLst>
            </p:cNvPr>
            <p:cNvCxnSpPr>
              <a:cxnSpLocks/>
            </p:cNvCxnSpPr>
            <p:nvPr/>
          </p:nvCxnSpPr>
          <p:spPr>
            <a:xfrm>
              <a:off x="3664502" y="3969558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3AE39C01-4CB4-BA8E-C22C-0C514AEA80B6}"/>
                </a:ext>
              </a:extLst>
            </p:cNvPr>
            <p:cNvCxnSpPr>
              <a:cxnSpLocks/>
            </p:cNvCxnSpPr>
            <p:nvPr/>
          </p:nvCxnSpPr>
          <p:spPr>
            <a:xfrm>
              <a:off x="4092010" y="3966229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896290B-CF7A-F18A-A148-E31C408EEC95}"/>
                </a:ext>
              </a:extLst>
            </p:cNvPr>
            <p:cNvCxnSpPr>
              <a:cxnSpLocks/>
            </p:cNvCxnSpPr>
            <p:nvPr/>
          </p:nvCxnSpPr>
          <p:spPr>
            <a:xfrm>
              <a:off x="2388202" y="4701218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D9BB1DB0-9714-1945-6E5E-BAFA268B0D7C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0" y="4697889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18F9A-8F7F-6278-FF94-51F8C62CAAB2}"/>
                </a:ext>
              </a:extLst>
            </p:cNvPr>
            <p:cNvCxnSpPr>
              <a:cxnSpLocks/>
            </p:cNvCxnSpPr>
            <p:nvPr/>
          </p:nvCxnSpPr>
          <p:spPr>
            <a:xfrm>
              <a:off x="3664502" y="4701218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3A480DAD-8504-4843-2908-8A8DF3593D45}"/>
                </a:ext>
              </a:extLst>
            </p:cNvPr>
            <p:cNvCxnSpPr>
              <a:cxnSpLocks/>
            </p:cNvCxnSpPr>
            <p:nvPr/>
          </p:nvCxnSpPr>
          <p:spPr>
            <a:xfrm>
              <a:off x="4092010" y="4697889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C0E58D12-645A-5744-9F21-489789759ED1}"/>
                </a:ext>
              </a:extLst>
            </p:cNvPr>
            <p:cNvCxnSpPr>
              <a:cxnSpLocks/>
            </p:cNvCxnSpPr>
            <p:nvPr/>
          </p:nvCxnSpPr>
          <p:spPr>
            <a:xfrm>
              <a:off x="2388202" y="5417765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559E4F68-5123-109A-D2C5-9605F95DFCA6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0" y="5414436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F0F7429E-35D6-29CA-5984-F54FB1219777}"/>
                </a:ext>
              </a:extLst>
            </p:cNvPr>
            <p:cNvCxnSpPr>
              <a:cxnSpLocks/>
            </p:cNvCxnSpPr>
            <p:nvPr/>
          </p:nvCxnSpPr>
          <p:spPr>
            <a:xfrm>
              <a:off x="3664502" y="5417765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863C52B7-E5C2-4A23-4773-8FB8E63244DF}"/>
                </a:ext>
              </a:extLst>
            </p:cNvPr>
            <p:cNvCxnSpPr>
              <a:cxnSpLocks/>
            </p:cNvCxnSpPr>
            <p:nvPr/>
          </p:nvCxnSpPr>
          <p:spPr>
            <a:xfrm>
              <a:off x="4092010" y="5414436"/>
              <a:ext cx="0" cy="180000"/>
            </a:xfrm>
            <a:prstGeom prst="straightConnector1">
              <a:avLst/>
            </a:prstGeom>
            <a:ln w="28575">
              <a:headEnd type="triangle" w="med" len="sm"/>
              <a:tailEnd type="triangle" w="med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B6563A37-2E27-D9B2-E86A-7B4C0B8A98CE}"/>
                </a:ext>
              </a:extLst>
            </p:cNvPr>
            <p:cNvSpPr txBox="1"/>
            <p:nvPr/>
          </p:nvSpPr>
          <p:spPr>
            <a:xfrm>
              <a:off x="3091009" y="3359161"/>
              <a:ext cx="312906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9AD3BCE8-FA8D-3DC2-A897-BE42A11EF0B5}"/>
                </a:ext>
              </a:extLst>
            </p:cNvPr>
            <p:cNvSpPr txBox="1"/>
            <p:nvPr/>
          </p:nvSpPr>
          <p:spPr>
            <a:xfrm>
              <a:off x="3091009" y="3731362"/>
              <a:ext cx="312906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1BD461C8-795D-C3EC-9D79-7EC2FB58159A}"/>
                </a:ext>
              </a:extLst>
            </p:cNvPr>
            <p:cNvSpPr txBox="1"/>
            <p:nvPr/>
          </p:nvSpPr>
          <p:spPr>
            <a:xfrm>
              <a:off x="3091009" y="4077225"/>
              <a:ext cx="312906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ABCD60B5-B803-9F66-5A29-BEF1EB14E6BA}"/>
                </a:ext>
              </a:extLst>
            </p:cNvPr>
            <p:cNvSpPr txBox="1"/>
            <p:nvPr/>
          </p:nvSpPr>
          <p:spPr>
            <a:xfrm>
              <a:off x="3091009" y="4447066"/>
              <a:ext cx="312906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27C5D90-6614-C040-F114-C53CEEB7B473}"/>
                </a:ext>
              </a:extLst>
            </p:cNvPr>
            <p:cNvSpPr txBox="1"/>
            <p:nvPr/>
          </p:nvSpPr>
          <p:spPr>
            <a:xfrm>
              <a:off x="3091009" y="4801327"/>
              <a:ext cx="312906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9FD937D3-5C55-77CD-25CB-29165608F2C9}"/>
                </a:ext>
              </a:extLst>
            </p:cNvPr>
            <p:cNvSpPr txBox="1"/>
            <p:nvPr/>
          </p:nvSpPr>
          <p:spPr>
            <a:xfrm>
              <a:off x="3091009" y="5164682"/>
              <a:ext cx="312906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F02DB65B-4407-5013-2919-B6E3768E7E89}"/>
                </a:ext>
              </a:extLst>
            </p:cNvPr>
            <p:cNvSpPr txBox="1"/>
            <p:nvPr/>
          </p:nvSpPr>
          <p:spPr>
            <a:xfrm>
              <a:off x="3091009" y="5528037"/>
              <a:ext cx="312906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B21A90D7-977B-841A-79E4-AAF13B1602BA}"/>
                </a:ext>
              </a:extLst>
            </p:cNvPr>
            <p:cNvSpPr txBox="1"/>
            <p:nvPr/>
          </p:nvSpPr>
          <p:spPr>
            <a:xfrm>
              <a:off x="3091009" y="5874031"/>
              <a:ext cx="312906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E811C796-8423-714D-AD25-87C92F62BF31}"/>
                </a:ext>
              </a:extLst>
            </p:cNvPr>
            <p:cNvSpPr/>
            <p:nvPr/>
          </p:nvSpPr>
          <p:spPr>
            <a:xfrm>
              <a:off x="1706138" y="5530142"/>
              <a:ext cx="2844000" cy="57150"/>
            </a:xfrm>
            <a:custGeom>
              <a:avLst/>
              <a:gdLst>
                <a:gd name="connsiteX0" fmla="*/ 2995613 w 2995613"/>
                <a:gd name="connsiteY0" fmla="*/ 57150 h 57150"/>
                <a:gd name="connsiteX1" fmla="*/ 2995613 w 2995613"/>
                <a:gd name="connsiteY1" fmla="*/ 0 h 57150"/>
                <a:gd name="connsiteX2" fmla="*/ 0 w 2995613"/>
                <a:gd name="connsiteY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5613" h="57150">
                  <a:moveTo>
                    <a:pt x="2995613" y="57150"/>
                  </a:moveTo>
                  <a:lnTo>
                    <a:pt x="2995613" y="0"/>
                  </a:lnTo>
                  <a:lnTo>
                    <a:pt x="0" y="0"/>
                  </a:lnTo>
                </a:path>
              </a:pathLst>
            </a:custGeom>
            <a:ln w="28575"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DF909EDB-B6E6-FC05-5226-4C896425B2C0}"/>
                </a:ext>
              </a:extLst>
            </p:cNvPr>
            <p:cNvSpPr/>
            <p:nvPr/>
          </p:nvSpPr>
          <p:spPr>
            <a:xfrm>
              <a:off x="1706138" y="4826318"/>
              <a:ext cx="2844000" cy="57150"/>
            </a:xfrm>
            <a:custGeom>
              <a:avLst/>
              <a:gdLst>
                <a:gd name="connsiteX0" fmla="*/ 2995613 w 2995613"/>
                <a:gd name="connsiteY0" fmla="*/ 57150 h 57150"/>
                <a:gd name="connsiteX1" fmla="*/ 2995613 w 2995613"/>
                <a:gd name="connsiteY1" fmla="*/ 0 h 57150"/>
                <a:gd name="connsiteX2" fmla="*/ 0 w 2995613"/>
                <a:gd name="connsiteY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5613" h="57150">
                  <a:moveTo>
                    <a:pt x="2995613" y="57150"/>
                  </a:moveTo>
                  <a:lnTo>
                    <a:pt x="2995613" y="0"/>
                  </a:lnTo>
                  <a:lnTo>
                    <a:pt x="0" y="0"/>
                  </a:lnTo>
                </a:path>
              </a:pathLst>
            </a:custGeom>
            <a:ln w="28575"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D1C9C794-C903-2818-DC90-A20C8AC097F9}"/>
                </a:ext>
              </a:extLst>
            </p:cNvPr>
            <p:cNvSpPr/>
            <p:nvPr/>
          </p:nvSpPr>
          <p:spPr>
            <a:xfrm>
              <a:off x="1706138" y="4069217"/>
              <a:ext cx="2844000" cy="57150"/>
            </a:xfrm>
            <a:custGeom>
              <a:avLst/>
              <a:gdLst>
                <a:gd name="connsiteX0" fmla="*/ 2995613 w 2995613"/>
                <a:gd name="connsiteY0" fmla="*/ 57150 h 57150"/>
                <a:gd name="connsiteX1" fmla="*/ 2995613 w 2995613"/>
                <a:gd name="connsiteY1" fmla="*/ 0 h 57150"/>
                <a:gd name="connsiteX2" fmla="*/ 0 w 2995613"/>
                <a:gd name="connsiteY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5613" h="57150">
                  <a:moveTo>
                    <a:pt x="2995613" y="57150"/>
                  </a:moveTo>
                  <a:lnTo>
                    <a:pt x="2995613" y="0"/>
                  </a:lnTo>
                  <a:lnTo>
                    <a:pt x="0" y="0"/>
                  </a:lnTo>
                </a:path>
              </a:pathLst>
            </a:custGeom>
            <a:ln w="28575"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A9F4E2BE-4E8C-4B94-B1E6-B8EE23BAB1A0}"/>
                </a:ext>
              </a:extLst>
            </p:cNvPr>
            <p:cNvSpPr/>
            <p:nvPr/>
          </p:nvSpPr>
          <p:spPr>
            <a:xfrm>
              <a:off x="1706138" y="3371857"/>
              <a:ext cx="2844000" cy="57150"/>
            </a:xfrm>
            <a:custGeom>
              <a:avLst/>
              <a:gdLst>
                <a:gd name="connsiteX0" fmla="*/ 2995613 w 2995613"/>
                <a:gd name="connsiteY0" fmla="*/ 57150 h 57150"/>
                <a:gd name="connsiteX1" fmla="*/ 2995613 w 2995613"/>
                <a:gd name="connsiteY1" fmla="*/ 0 h 57150"/>
                <a:gd name="connsiteX2" fmla="*/ 0 w 2995613"/>
                <a:gd name="connsiteY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5613" h="57150">
                  <a:moveTo>
                    <a:pt x="2995613" y="57150"/>
                  </a:moveTo>
                  <a:lnTo>
                    <a:pt x="2995613" y="0"/>
                  </a:lnTo>
                  <a:lnTo>
                    <a:pt x="0" y="0"/>
                  </a:lnTo>
                </a:path>
              </a:pathLst>
            </a:custGeom>
            <a:ln w="28575"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C83D597A-F2B4-BE6B-F0C2-E9BCB1C77464}"/>
                </a:ext>
              </a:extLst>
            </p:cNvPr>
            <p:cNvSpPr/>
            <p:nvPr/>
          </p:nvSpPr>
          <p:spPr>
            <a:xfrm>
              <a:off x="3724781" y="2368530"/>
              <a:ext cx="972000" cy="36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Peripheral subsystem</a:t>
              </a:r>
            </a:p>
          </p:txBody>
        </p:sp>
        <p:sp>
          <p:nvSpPr>
            <p:cNvPr id="364" name="Left-Right Arrow 154">
              <a:extLst>
                <a:ext uri="{FF2B5EF4-FFF2-40B4-BE49-F238E27FC236}">
                  <a16:creationId xmlns:a16="http://schemas.microsoft.com/office/drawing/2014/main" id="{3E1C342F-1445-59E6-AA39-E6C28D77A616}"/>
                </a:ext>
              </a:extLst>
            </p:cNvPr>
            <p:cNvSpPr/>
            <p:nvPr/>
          </p:nvSpPr>
          <p:spPr>
            <a:xfrm>
              <a:off x="3529075" y="2503076"/>
              <a:ext cx="180000" cy="90000"/>
            </a:xfrm>
            <a:prstGeom prst="left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77DA1D48-B99D-A76B-376F-5B4D2F9F2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573" y="2831708"/>
              <a:ext cx="68132" cy="218184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3D33ACF6-1260-4A37-24F6-347B09FB16D6}"/>
                </a:ext>
              </a:extLst>
            </p:cNvPr>
            <p:cNvCxnSpPr>
              <a:cxnSpLocks/>
            </p:cNvCxnSpPr>
            <p:nvPr/>
          </p:nvCxnSpPr>
          <p:spPr>
            <a:xfrm>
              <a:off x="3038705" y="2832076"/>
              <a:ext cx="1776941" cy="26086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B4DF1899-1477-FC4D-5372-D6235F244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138" y="3712983"/>
              <a:ext cx="144000" cy="0"/>
            </a:xfrm>
            <a:prstGeom prst="straightConnector1">
              <a:avLst/>
            </a:prstGeom>
            <a:ln w="28575">
              <a:headEnd type="triangle" w="sm" len="sm"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8E83BCDE-D43F-92F8-C6EC-70D65A3A4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138" y="5145379"/>
              <a:ext cx="144000" cy="0"/>
            </a:xfrm>
            <a:prstGeom prst="straightConnector1">
              <a:avLst/>
            </a:prstGeom>
            <a:ln w="28575">
              <a:headEnd type="triangle" w="sm" len="sm"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0C820EA4-F212-D17D-6622-421FF35E75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138" y="5865370"/>
              <a:ext cx="144000" cy="0"/>
            </a:xfrm>
            <a:prstGeom prst="straightConnector1">
              <a:avLst/>
            </a:prstGeom>
            <a:ln w="28575">
              <a:headEnd type="triangle" w="sm" len="sm"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CD7F652D-A7C6-2C65-367D-4DA6C196E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138" y="4408621"/>
              <a:ext cx="144000" cy="0"/>
            </a:xfrm>
            <a:prstGeom prst="straightConnector1">
              <a:avLst/>
            </a:prstGeom>
            <a:ln w="28575">
              <a:headEnd type="triangle" w="sm" len="sm"/>
              <a:tailEnd type="triangl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509AF32A-448F-41C5-0035-F167453A18D3}"/>
                </a:ext>
              </a:extLst>
            </p:cNvPr>
            <p:cNvSpPr/>
            <p:nvPr/>
          </p:nvSpPr>
          <p:spPr>
            <a:xfrm>
              <a:off x="1274674" y="1127559"/>
              <a:ext cx="3528000" cy="1775569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2" name="TextBox 62">
              <a:extLst>
                <a:ext uri="{FF2B5EF4-FFF2-40B4-BE49-F238E27FC236}">
                  <a16:creationId xmlns:a16="http://schemas.microsoft.com/office/drawing/2014/main" id="{3F630097-D5B3-3F45-DC16-B5223DD977DD}"/>
                </a:ext>
              </a:extLst>
            </p:cNvPr>
            <p:cNvSpPr txBox="1"/>
            <p:nvPr/>
          </p:nvSpPr>
          <p:spPr>
            <a:xfrm>
              <a:off x="3710074" y="1106806"/>
              <a:ext cx="1144865" cy="24622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System-on-chip</a:t>
              </a: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6427979B-84B7-7E33-01EF-8015749EBCDC}"/>
                </a:ext>
              </a:extLst>
            </p:cNvPr>
            <p:cNvSpPr txBox="1"/>
            <p:nvPr/>
          </p:nvSpPr>
          <p:spPr>
            <a:xfrm>
              <a:off x="2172767" y="6336614"/>
              <a:ext cx="176539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CGRA Integrated in SoC</a:t>
              </a:r>
              <a:endParaRPr lang="en-SG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AFD0AF-D983-440B-BCCA-ED73DFADDC87}"/>
              </a:ext>
            </a:extLst>
          </p:cNvPr>
          <p:cNvGrpSpPr/>
          <p:nvPr/>
        </p:nvGrpSpPr>
        <p:grpSpPr>
          <a:xfrm>
            <a:off x="5304028" y="1764035"/>
            <a:ext cx="3221467" cy="4943614"/>
            <a:chOff x="8175724" y="1194473"/>
            <a:chExt cx="3221467" cy="5308657"/>
          </a:xfrm>
        </p:grpSpPr>
        <p:pic>
          <p:nvPicPr>
            <p:cNvPr id="163" name="Picture 162" descr="A pair of green electronic components&#10;&#10;Description automatically generated">
              <a:extLst>
                <a:ext uri="{FF2B5EF4-FFF2-40B4-BE49-F238E27FC236}">
                  <a16:creationId xmlns:a16="http://schemas.microsoft.com/office/drawing/2014/main" id="{D8743716-3D1D-4428-97D4-645E87881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0" t="25027" r="47140" b="31052"/>
            <a:stretch/>
          </p:blipFill>
          <p:spPr>
            <a:xfrm>
              <a:off x="8196791" y="3823188"/>
              <a:ext cx="3200400" cy="2362189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329FB11-CC08-4824-B52C-5FF70B865833}"/>
                </a:ext>
              </a:extLst>
            </p:cNvPr>
            <p:cNvSpPr txBox="1"/>
            <p:nvPr/>
          </p:nvSpPr>
          <p:spPr>
            <a:xfrm>
              <a:off x="8586967" y="6226131"/>
              <a:ext cx="25072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+mj-lt"/>
                </a:rPr>
                <a:t>PACE assembled on PCB board</a:t>
              </a:r>
              <a:endParaRPr lang="en-SG" sz="1200" b="1" dirty="0">
                <a:latin typeface="+mj-lt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86B502A5-01C6-4629-B02B-3B0322F44764}"/>
                </a:ext>
              </a:extLst>
            </p:cNvPr>
            <p:cNvGrpSpPr/>
            <p:nvPr/>
          </p:nvGrpSpPr>
          <p:grpSpPr>
            <a:xfrm>
              <a:off x="8175724" y="1194473"/>
              <a:ext cx="3208034" cy="2428419"/>
              <a:chOff x="174958" y="780097"/>
              <a:chExt cx="3208034" cy="2428419"/>
            </a:xfrm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CF1EECB4-7AD2-414B-AD8E-8E1C62618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96" t="21439" r="26154" b="15349"/>
              <a:stretch/>
            </p:blipFill>
            <p:spPr>
              <a:xfrm>
                <a:off x="182592" y="848641"/>
                <a:ext cx="3200400" cy="2132303"/>
              </a:xfrm>
              <a:prstGeom prst="rect">
                <a:avLst/>
              </a:prstGeom>
            </p:spPr>
          </p:pic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FB34AC24-F2FA-4155-B833-A7E48236C9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48" y="1026318"/>
                <a:ext cx="2806365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58DEE5D-4579-4990-A650-46743B0B7A78}"/>
                  </a:ext>
                </a:extLst>
              </p:cNvPr>
              <p:cNvSpPr txBox="1"/>
              <p:nvPr/>
            </p:nvSpPr>
            <p:spPr>
              <a:xfrm rot="5400000">
                <a:off x="-13876" y="1707507"/>
                <a:ext cx="62388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2.4 mm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140BEF7-62A6-4336-B792-912F56519963}"/>
                  </a:ext>
                </a:extLst>
              </p:cNvPr>
              <p:cNvSpPr/>
              <p:nvPr/>
            </p:nvSpPr>
            <p:spPr>
              <a:xfrm>
                <a:off x="1839814" y="1190082"/>
                <a:ext cx="836721" cy="1216126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8x8 PE array</a:t>
                </a:r>
                <a:endParaRPr lang="en-SG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BE6C198-8F25-40EB-870B-065DD1652884}"/>
                  </a:ext>
                </a:extLst>
              </p:cNvPr>
              <p:cNvSpPr txBox="1"/>
              <p:nvPr/>
            </p:nvSpPr>
            <p:spPr>
              <a:xfrm>
                <a:off x="1330770" y="780097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3.96mm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1AE9780-F807-4295-926A-B05C976BB4B7}"/>
                  </a:ext>
                </a:extLst>
              </p:cNvPr>
              <p:cNvSpPr/>
              <p:nvPr/>
            </p:nvSpPr>
            <p:spPr>
              <a:xfrm>
                <a:off x="459279" y="1145141"/>
                <a:ext cx="1152000" cy="143082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RISC-V based controller</a:t>
                </a:r>
                <a:endParaRPr lang="en-SG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E7615EC-522D-4209-BD02-CD71BADB0103}"/>
                  </a:ext>
                </a:extLst>
              </p:cNvPr>
              <p:cNvSpPr txBox="1"/>
              <p:nvPr/>
            </p:nvSpPr>
            <p:spPr>
              <a:xfrm>
                <a:off x="758976" y="3023850"/>
                <a:ext cx="1873678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Chip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micrograph</a:t>
                </a:r>
                <a:endParaRPr lang="en-SG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00C23AF-7611-4FFA-A820-A6C9FFBDDBB5}"/>
                  </a:ext>
                </a:extLst>
              </p:cNvPr>
              <p:cNvSpPr/>
              <p:nvPr/>
            </p:nvSpPr>
            <p:spPr>
              <a:xfrm>
                <a:off x="1695815" y="1190082"/>
                <a:ext cx="144000" cy="122400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SG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CGRA data memory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993E0F0-E3B6-492A-A362-5BEEADD97435}"/>
                  </a:ext>
                </a:extLst>
              </p:cNvPr>
              <p:cNvSpPr/>
              <p:nvPr/>
            </p:nvSpPr>
            <p:spPr>
              <a:xfrm>
                <a:off x="2676535" y="1190082"/>
                <a:ext cx="144000" cy="122400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SG" sz="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CGRA data memory</a:t>
                </a:r>
              </a:p>
            </p:txBody>
          </p: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32F287EF-47CF-4A8D-A0A7-8EA96FA20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567" y="804114"/>
                <a:ext cx="0" cy="189377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76BD0E-5822-4BF6-AA7F-B46220B5F090}"/>
              </a:ext>
            </a:extLst>
          </p:cNvPr>
          <p:cNvGrpSpPr/>
          <p:nvPr/>
        </p:nvGrpSpPr>
        <p:grpSpPr>
          <a:xfrm>
            <a:off x="8509582" y="1827866"/>
            <a:ext cx="3577054" cy="4720879"/>
            <a:chOff x="8509582" y="1483249"/>
            <a:chExt cx="3577054" cy="5050238"/>
          </a:xfrm>
        </p:grpSpPr>
        <p:pic>
          <p:nvPicPr>
            <p:cNvPr id="177" name="Picture 176" descr="A computer next to a device&#10;&#10;Description automatically generated">
              <a:extLst>
                <a:ext uri="{FF2B5EF4-FFF2-40B4-BE49-F238E27FC236}">
                  <a16:creationId xmlns:a16="http://schemas.microsoft.com/office/drawing/2014/main" id="{8700FAFA-BA3F-4B2A-AF7C-B72D7EBE5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" t="2916" r="1666" b="1666"/>
            <a:stretch/>
          </p:blipFill>
          <p:spPr>
            <a:xfrm>
              <a:off x="8976646" y="1483249"/>
              <a:ext cx="2801168" cy="210087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68A98E67-5E92-4483-952C-D113F5E0A2E4}"/>
                </a:ext>
              </a:extLst>
            </p:cNvPr>
            <p:cNvSpPr txBox="1"/>
            <p:nvPr/>
          </p:nvSpPr>
          <p:spPr>
            <a:xfrm>
              <a:off x="9298040" y="3630058"/>
              <a:ext cx="18736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Test set-up</a:t>
              </a:r>
              <a:endParaRPr lang="en-SG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F830984-E65A-4283-97B0-6B07F5FECB69}"/>
                </a:ext>
              </a:extLst>
            </p:cNvPr>
            <p:cNvSpPr txBox="1"/>
            <p:nvPr/>
          </p:nvSpPr>
          <p:spPr>
            <a:xfrm>
              <a:off x="8509582" y="3998269"/>
              <a:ext cx="3577054" cy="2535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anose="02050604050505020204" pitchFamily="18" charset="0"/>
                </a:rPr>
                <a:t>Design techniques</a:t>
              </a:r>
            </a:p>
            <a:p>
              <a:pPr marL="228600" lvl="1" indent="-109538">
                <a:buFont typeface="Arial" panose="020B0604020202020204" pitchFamily="34" charset="0"/>
                <a:buChar char="•"/>
              </a:pPr>
              <a:r>
                <a:rPr lang="en-SG" sz="1200" dirty="0">
                  <a:latin typeface="Bookman Old Style" panose="02050604050505020204" pitchFamily="18" charset="0"/>
                </a:rPr>
                <a:t>Light-weight ALU (17 instructions) </a:t>
              </a:r>
            </a:p>
            <a:p>
              <a:pPr marL="228600" lvl="1" indent="-109538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Bookman Old Style" panose="02050604050505020204" pitchFamily="18" charset="0"/>
                </a:rPr>
                <a:t>Configurable router </a:t>
              </a:r>
              <a:r>
                <a:rPr lang="en-SG" sz="1200" dirty="0">
                  <a:latin typeface="Bookman Old Style" panose="02050604050505020204" pitchFamily="18" charset="0"/>
                </a:rPr>
                <a:t>supporting  single-cycle multi-hop transfer.</a:t>
              </a:r>
            </a:p>
            <a:p>
              <a:pPr marL="228600" lvl="1" indent="-109538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Bookman Old Style" panose="02050604050505020204" pitchFamily="18" charset="0"/>
                </a:rPr>
                <a:t>Static clock gating can be applied when inactive PEs are known beforehand, saving 70% power</a:t>
              </a:r>
            </a:p>
            <a:p>
              <a:pPr marL="228600" lvl="1" indent="-109538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Bookman Old Style" panose="02050604050505020204" pitchFamily="18" charset="0"/>
                </a:rPr>
                <a:t>Dynamic clock gating by NOP instructions </a:t>
              </a:r>
              <a:r>
                <a:rPr lang="en-US" sz="1200" dirty="0">
                  <a:latin typeface="Bookman Old Style" panose="02050604050505020204" pitchFamily="18" charset="0"/>
                  <a:sym typeface="Wingdings" panose="05000000000000000000" pitchFamily="2" charset="2"/>
                </a:rPr>
                <a:t></a:t>
              </a:r>
              <a:r>
                <a:rPr lang="en-US" sz="1200" dirty="0">
                  <a:latin typeface="Bookman Old Style" panose="02050604050505020204" pitchFamily="18" charset="0"/>
                </a:rPr>
                <a:t> 10.8% power reduction</a:t>
              </a:r>
            </a:p>
            <a:p>
              <a:pPr marL="228600" lvl="1" indent="-109538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Bookman Old Style" panose="02050604050505020204" pitchFamily="18" charset="0"/>
                </a:rPr>
                <a:t>Block-based back-end implementation </a:t>
              </a:r>
              <a:r>
                <a:rPr lang="en-US" sz="1200" dirty="0">
                  <a:latin typeface="Bookman Old Style" panose="02050604050505020204" pitchFamily="18" charset="0"/>
                  <a:sym typeface="Wingdings" panose="05000000000000000000" pitchFamily="2" charset="2"/>
                </a:rPr>
                <a:t> improve timing closure, clock tree power</a:t>
              </a:r>
              <a:endParaRPr lang="en-SG" sz="1200" dirty="0">
                <a:latin typeface="Bookman Old Style" panose="0205060405050502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SG" sz="1400" dirty="0"/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17EC64BC-8FD2-4528-AAC4-2CB364707F81}"/>
              </a:ext>
            </a:extLst>
          </p:cNvPr>
          <p:cNvSpPr txBox="1"/>
          <p:nvPr/>
        </p:nvSpPr>
        <p:spPr>
          <a:xfrm>
            <a:off x="833044" y="508438"/>
            <a:ext cx="11253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ookman Old Style" panose="02050604050505020204" pitchFamily="18" charset="0"/>
              </a:rPr>
              <a:t>We successfully designed, optimized and integrated our CGRA accelerator with a low-power RISC-V controller to create a complete system-on-chip (SoC)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ookman Old Style" panose="02050604050505020204" pitchFamily="18" charset="0"/>
              </a:rPr>
              <a:t>The SoC chip was designed and fabricated in 40nm CMOS process. </a:t>
            </a:r>
            <a:endParaRPr lang="en-SG" sz="1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2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20494-D4DE-7F76-8A45-7EA1DA7B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14972-8215-45C1-ACEF-4E3AE20F0D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6B374-53C1-9333-25F1-522CB3E37558}"/>
              </a:ext>
            </a:extLst>
          </p:cNvPr>
          <p:cNvSpPr txBox="1"/>
          <p:nvPr/>
        </p:nvSpPr>
        <p:spPr>
          <a:xfrm>
            <a:off x="950710" y="0"/>
            <a:ext cx="1092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Hardware Evaluation: Measured 360 GOPS/W at 0.6 V, 21 MHz</a:t>
            </a:r>
          </a:p>
        </p:txBody>
      </p:sp>
      <p:pic>
        <p:nvPicPr>
          <p:cNvPr id="17" name="Picture 16" descr="A graph of data on a screen&#10;&#10;Description automatically generated with medium confidence">
            <a:extLst>
              <a:ext uri="{FF2B5EF4-FFF2-40B4-BE49-F238E27FC236}">
                <a16:creationId xmlns:a16="http://schemas.microsoft.com/office/drawing/2014/main" id="{41177920-79E8-CAB1-CC59-284771B4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11"/>
          <a:stretch/>
        </p:blipFill>
        <p:spPr>
          <a:xfrm>
            <a:off x="2905056" y="2472987"/>
            <a:ext cx="7016909" cy="403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9080F-600C-3ABC-9812-FC8CDB6DE97E}"/>
              </a:ext>
            </a:extLst>
          </p:cNvPr>
          <p:cNvSpPr txBox="1"/>
          <p:nvPr/>
        </p:nvSpPr>
        <p:spPr>
          <a:xfrm>
            <a:off x="950709" y="583901"/>
            <a:ext cx="11056233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Narrow" panose="020B0606020202030204" pitchFamily="34" charset="0"/>
                <a:cs typeface="Arial" panose="020B0604020202020204" pitchFamily="34" charset="0"/>
              </a:rPr>
              <a:t>The whole SoC showed full functionalities when running micro-sized speech kernels with the supply voltage from 0.6V-1.2V.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Narrow" panose="020B0606020202030204" pitchFamily="34" charset="0"/>
                <a:cs typeface="Arial" panose="020B0604020202020204" pitchFamily="34" charset="0"/>
              </a:rPr>
              <a:t>At 0.6V the CGRA accelerator consumes only 4.4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Narrow" panose="020B0606020202030204" pitchFamily="34" charset="0"/>
                <a:cs typeface="Arial" panose="020B0604020202020204" pitchFamily="34" charset="0"/>
              </a:rPr>
              <a:t>mW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Narrow" panose="020B0606020202030204" pitchFamily="34" charset="0"/>
                <a:cs typeface="Arial" panose="020B0604020202020204" pitchFamily="34" charset="0"/>
              </a:rPr>
              <a:t> @ 21 MHz, offering an energy efficiency of 360 GOPS/W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Narrow" panose="020B0606020202030204" pitchFamily="34" charset="0"/>
                <a:cs typeface="Arial" panose="020B0604020202020204" pitchFamily="34" charset="0"/>
              </a:rPr>
              <a:t>Work-in-progress to measure expected energy efficiency of 582 GOPS/W at 0.45V resulting in 1.1mW @ 10 MHz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Narrow" panose="020B0606020202030204" pitchFamily="34" charset="0"/>
                <a:cs typeface="Arial" panose="020B0604020202020204" pitchFamily="34" charset="0"/>
              </a:rPr>
              <a:t>Breakdown of the power and area consumption of our fabricated chip are also shown below. Within the PE array, the configuration memory is the most power-hungry block because it is read-out every cycle to control the next operation of the ALU and the router. 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6175F-7A02-4ACB-9507-668B5325A7D6}"/>
              </a:ext>
            </a:extLst>
          </p:cNvPr>
          <p:cNvSpPr txBox="1"/>
          <p:nvPr/>
        </p:nvSpPr>
        <p:spPr>
          <a:xfrm>
            <a:off x="5141244" y="6510612"/>
            <a:ext cx="25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Chip measurement results</a:t>
            </a:r>
          </a:p>
        </p:txBody>
      </p:sp>
    </p:spTree>
    <p:extLst>
      <p:ext uri="{BB962C8B-B14F-4D97-AF65-F5344CB8AC3E}">
        <p14:creationId xmlns:p14="http://schemas.microsoft.com/office/powerpoint/2010/main" val="156620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36B374-53C1-9333-25F1-522CB3E37558}"/>
              </a:ext>
            </a:extLst>
          </p:cNvPr>
          <p:cNvSpPr txBox="1"/>
          <p:nvPr/>
        </p:nvSpPr>
        <p:spPr>
          <a:xfrm>
            <a:off x="3253096" y="75053"/>
            <a:ext cx="707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rgbClr val="3333FF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Benchmarking against the state of the arts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CE75AE96-C851-000F-24E6-6F7058F68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146633"/>
              </p:ext>
            </p:extLst>
          </p:nvPr>
        </p:nvGraphicFramePr>
        <p:xfrm>
          <a:off x="1419719" y="1915078"/>
          <a:ext cx="9707825" cy="451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0504">
                  <a:extLst>
                    <a:ext uri="{9D8B030D-6E8A-4147-A177-3AD203B41FA5}">
                      <a16:colId xmlns:a16="http://schemas.microsoft.com/office/drawing/2014/main" val="906637472"/>
                    </a:ext>
                  </a:extLst>
                </a:gridCol>
                <a:gridCol w="980393">
                  <a:extLst>
                    <a:ext uri="{9D8B030D-6E8A-4147-A177-3AD203B41FA5}">
                      <a16:colId xmlns:a16="http://schemas.microsoft.com/office/drawing/2014/main" val="1332408498"/>
                    </a:ext>
                  </a:extLst>
                </a:gridCol>
                <a:gridCol w="745066">
                  <a:extLst>
                    <a:ext uri="{9D8B030D-6E8A-4147-A177-3AD203B41FA5}">
                      <a16:colId xmlns:a16="http://schemas.microsoft.com/office/drawing/2014/main" val="1762440812"/>
                    </a:ext>
                  </a:extLst>
                </a:gridCol>
                <a:gridCol w="700280">
                  <a:extLst>
                    <a:ext uri="{9D8B030D-6E8A-4147-A177-3AD203B41FA5}">
                      <a16:colId xmlns:a16="http://schemas.microsoft.com/office/drawing/2014/main" val="1032153283"/>
                    </a:ext>
                  </a:extLst>
                </a:gridCol>
                <a:gridCol w="793651">
                  <a:extLst>
                    <a:ext uri="{9D8B030D-6E8A-4147-A177-3AD203B41FA5}">
                      <a16:colId xmlns:a16="http://schemas.microsoft.com/office/drawing/2014/main" val="3250431830"/>
                    </a:ext>
                  </a:extLst>
                </a:gridCol>
                <a:gridCol w="887021">
                  <a:extLst>
                    <a:ext uri="{9D8B030D-6E8A-4147-A177-3AD203B41FA5}">
                      <a16:colId xmlns:a16="http://schemas.microsoft.com/office/drawing/2014/main" val="219269054"/>
                    </a:ext>
                  </a:extLst>
                </a:gridCol>
                <a:gridCol w="746966">
                  <a:extLst>
                    <a:ext uri="{9D8B030D-6E8A-4147-A177-3AD203B41FA5}">
                      <a16:colId xmlns:a16="http://schemas.microsoft.com/office/drawing/2014/main" val="2241130207"/>
                    </a:ext>
                  </a:extLst>
                </a:gridCol>
                <a:gridCol w="839510">
                  <a:extLst>
                    <a:ext uri="{9D8B030D-6E8A-4147-A177-3AD203B41FA5}">
                      <a16:colId xmlns:a16="http://schemas.microsoft.com/office/drawing/2014/main" val="240227358"/>
                    </a:ext>
                  </a:extLst>
                </a:gridCol>
                <a:gridCol w="700280">
                  <a:extLst>
                    <a:ext uri="{9D8B030D-6E8A-4147-A177-3AD203B41FA5}">
                      <a16:colId xmlns:a16="http://schemas.microsoft.com/office/drawing/2014/main" val="3444621596"/>
                    </a:ext>
                  </a:extLst>
                </a:gridCol>
                <a:gridCol w="1185205">
                  <a:extLst>
                    <a:ext uri="{9D8B030D-6E8A-4147-A177-3AD203B41FA5}">
                      <a16:colId xmlns:a16="http://schemas.microsoft.com/office/drawing/2014/main" val="1315886295"/>
                    </a:ext>
                  </a:extLst>
                </a:gridCol>
                <a:gridCol w="868949">
                  <a:extLst>
                    <a:ext uri="{9D8B030D-6E8A-4147-A177-3AD203B41FA5}">
                      <a16:colId xmlns:a16="http://schemas.microsoft.com/office/drawing/2014/main" val="1260947365"/>
                    </a:ext>
                  </a:extLst>
                </a:gridCol>
              </a:tblGrid>
              <a:tr h="227845">
                <a:tc>
                  <a:txBody>
                    <a:bodyPr/>
                    <a:lstStyle/>
                    <a:p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Amber [1]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SSCL [2]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ISSCC [3]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TVLSI [4]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Hycube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[5]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Snafu [6]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RipTide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[7]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JSSC [8]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(measured)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(simulated)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832338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496391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 (nm)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72996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CGRA area (mm</a:t>
                      </a:r>
                      <a:r>
                        <a:rPr lang="en-US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20.1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5.19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2.87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3.02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3.02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366502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#PEs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70206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Voltage (V)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1.0/0.6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1.0/0.45</a:t>
                      </a:r>
                      <a:endParaRPr lang="en-SG" sz="11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217899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 (MHz)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955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853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  <a:endParaRPr lang="en-SG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b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21@0.6V</a:t>
                      </a:r>
                      <a:endParaRPr lang="en-SG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b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10@0.45V</a:t>
                      </a:r>
                      <a:endParaRPr lang="en-SG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119872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Throughput (GOPS)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367 (INT16)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14.1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77.4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6.48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680031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(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mW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SG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SG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45.9</a:t>
                      </a:r>
                      <a:endParaRPr lang="en-SG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SG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1526</a:t>
                      </a:r>
                      <a:endParaRPr lang="en-SG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lang="en-SG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SG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</a:t>
                      </a:r>
                      <a:endParaRPr lang="en-SG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537</a:t>
                      </a:r>
                      <a:endParaRPr lang="en-SG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43@1V</a:t>
                      </a:r>
                      <a:b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4.4@0.6V</a:t>
                      </a:r>
                      <a:endParaRPr lang="en-SG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43@1V</a:t>
                      </a:r>
                      <a:b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1.1@0.45V</a:t>
                      </a:r>
                      <a:endParaRPr lang="en-SG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99243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Efficiency (GOPS/W)</a:t>
                      </a:r>
                      <a:endParaRPr lang="en-SG" sz="11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538@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1.29V (INT16)</a:t>
                      </a:r>
                      <a:endParaRPr lang="en-SG" sz="11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307@</a:t>
                      </a:r>
                    </a:p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0.9V</a:t>
                      </a: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978@0.48V</a:t>
                      </a: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50.8</a:t>
                      </a: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305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254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196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154@1V</a:t>
                      </a:r>
                    </a:p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360@0.6V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582@0.45V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86886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4500KB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234KB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690KB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80KB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432026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Norm. area 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(mm</a:t>
                      </a:r>
                      <a:r>
                        <a:rPr lang="en-US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3.67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2.87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6.86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3.02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3.02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688866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Norm. area per PE 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(mm</a:t>
                      </a:r>
                      <a:r>
                        <a:rPr lang="en-US" sz="11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068858"/>
                  </a:ext>
                </a:extLst>
              </a:tr>
              <a:tr h="16570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Norm. efficiency (GOPS/W)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296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151*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77*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063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582</a:t>
                      </a:r>
                    </a:p>
                  </a:txBody>
                  <a:tcPr marL="46800" marR="468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381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28293-FA7E-358E-FF8C-7E7D261537E5}"/>
                  </a:ext>
                </a:extLst>
              </p:cNvPr>
              <p:cNvSpPr txBox="1"/>
              <p:nvPr/>
            </p:nvSpPr>
            <p:spPr>
              <a:xfrm>
                <a:off x="3329000" y="6461673"/>
                <a:ext cx="2411187" cy="39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Norm. efficiency = efficiency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sSup>
                      <m:sSupPr>
                        <m:ctrlP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sz="10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node</m:t>
                                </m:r>
                              </m:num>
                              <m:den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40 </m:t>
                                </m:r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528293-FA7E-358E-FF8C-7E7D26153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00" y="6461673"/>
                <a:ext cx="2411187" cy="39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DD15A1-6B29-9DC8-D679-1431D825370C}"/>
                  </a:ext>
                </a:extLst>
              </p:cNvPr>
              <p:cNvSpPr txBox="1"/>
              <p:nvPr/>
            </p:nvSpPr>
            <p:spPr>
              <a:xfrm>
                <a:off x="5883063" y="6503864"/>
                <a:ext cx="2070786" cy="31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Norm. area = area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f>
                      <m:fPr>
                        <m:ctrlPr>
                          <a:rPr 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40 </m:t>
                        </m:r>
                        <m:r>
                          <a:rPr lang="en-US" sz="1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𝑛𝑚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node</m:t>
                        </m:r>
                      </m:den>
                    </m:f>
                  </m:oMath>
                </a14:m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DD15A1-6B29-9DC8-D679-1431D825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063" y="6503864"/>
                <a:ext cx="2070786" cy="311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B2F12D6-F883-C2D0-B710-A02937D4ABD5}"/>
              </a:ext>
            </a:extLst>
          </p:cNvPr>
          <p:cNvSpPr txBox="1"/>
          <p:nvPr/>
        </p:nvSpPr>
        <p:spPr>
          <a:xfrm>
            <a:off x="7614809" y="6536726"/>
            <a:ext cx="846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 simulated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DB030-54E1-4B96-20B6-2D74E82693B1}"/>
              </a:ext>
            </a:extLst>
          </p:cNvPr>
          <p:cNvSpPr txBox="1"/>
          <p:nvPr/>
        </p:nvSpPr>
        <p:spPr>
          <a:xfrm>
            <a:off x="765652" y="536718"/>
            <a:ext cx="113501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Bookman Old Style" panose="02050604050505020204" pitchFamily="18" charset="0"/>
                <a:ea typeface="Arial Narrow" panose="020B0606020202030204" pitchFamily="34" charset="0"/>
                <a:cs typeface="Arial" panose="020B0604020202020204" pitchFamily="34" charset="0"/>
              </a:rPr>
              <a:t>The whole SoC showed full functionalities when running micro-sized speech kernels with the supply voltage from 0.6V-1.2V.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latin typeface="Bookman Old Style" panose="02050604050505020204" pitchFamily="18" charset="0"/>
              </a:rPr>
              <a:t>PACE achieves 1.2x better efficiency as compared to the state-of-the-art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latin typeface="Bookman Old Style" panose="02050604050505020204" pitchFamily="18" charset="0"/>
              </a:rPr>
              <a:t>At 0.6 V,  4.4mW @ 21 MHz, it offers the best measured peak energy efficiency of 360 GOPS/W. Our simulation shows that the chip can achieve </a:t>
            </a:r>
            <a:r>
              <a:rPr lang="en-US" sz="1400" dirty="0">
                <a:latin typeface="Bookman Old Style" panose="02050604050505020204" pitchFamily="18" charset="0"/>
              </a:rPr>
              <a:t>582 GOPS/W at 0.45V, 1.1mW @ 10MHz. Further test are still on-going towards this goal. This is equivalent to &gt; 1 TOPS/W at 22nm or 28nm CMOS. </a:t>
            </a:r>
            <a:r>
              <a:rPr lang="en-SG" sz="1400" dirty="0">
                <a:latin typeface="Bookman Old Style" panose="02050604050505020204" pitchFamily="18" charset="0"/>
              </a:rPr>
              <a:t> </a:t>
            </a:r>
            <a:endParaRPr lang="en-US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ookman Old Style" panose="02050604050505020204" pitchFamily="18" charset="0"/>
              </a:rPr>
              <a:t>In the next tape-out, we are planning to move to 28nm CMOS to better achieve the final goal of the program (i.e., 2 TOPS/W)</a:t>
            </a:r>
            <a:endParaRPr lang="en-SG" sz="1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51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</a:spPr>
      <a:bodyPr rtlCol="0" anchor="ctr"/>
      <a:lstStyle>
        <a:defPPr algn="ctr">
          <a:defRPr dirty="0" smtClean="0">
            <a:solidFill>
              <a:schemeClr val="bg1"/>
            </a:solidFill>
            <a:latin typeface="Bookman Old Style" panose="020506040505050202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prstDash val="dash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3645</Words>
  <Application>Microsoft Macintosh PowerPoint</Application>
  <PresentationFormat>Widescreen</PresentationFormat>
  <Paragraphs>921</Paragraphs>
  <Slides>26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Black</vt:lpstr>
      <vt:lpstr>Bookman Old Style</vt:lpstr>
      <vt:lpstr>Calibri</vt:lpstr>
      <vt:lpstr>Calibri Light</vt:lpstr>
      <vt:lpstr>Cambria Math</vt:lpstr>
      <vt:lpstr>Nunito</vt:lpstr>
      <vt:lpstr>Open Sans</vt:lpstr>
      <vt:lpstr>Wingdings</vt:lpstr>
      <vt:lpstr>Office Theme</vt:lpstr>
      <vt:lpstr>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High-Quality Dataflow Synthesis on CGRA</vt:lpstr>
      <vt:lpstr>Morpher Open-Source CGRA Toolchain</vt:lpstr>
      <vt:lpstr>Edge AI Acceleration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PACE Accelerator Layout</vt:lpstr>
      <vt:lpstr>Updated IO planning</vt:lpstr>
      <vt:lpstr>PowerPoint Presentation</vt:lpstr>
      <vt:lpstr>PACE SoC Verification Architecture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Tulika Mitra</dc:creator>
  <cp:lastModifiedBy>Tulika Mitra</cp:lastModifiedBy>
  <cp:revision>261</cp:revision>
  <dcterms:created xsi:type="dcterms:W3CDTF">2020-05-17T09:07:55Z</dcterms:created>
  <dcterms:modified xsi:type="dcterms:W3CDTF">2024-07-25T14:01:27Z</dcterms:modified>
</cp:coreProperties>
</file>